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1" r:id="rId1"/>
  </p:sldMasterIdLst>
  <p:notesMasterIdLst>
    <p:notesMasterId r:id="rId26"/>
  </p:notesMasterIdLst>
  <p:sldIdLst>
    <p:sldId id="256" r:id="rId2"/>
    <p:sldId id="430" r:id="rId3"/>
    <p:sldId id="358" r:id="rId4"/>
    <p:sldId id="360" r:id="rId5"/>
    <p:sldId id="395" r:id="rId6"/>
    <p:sldId id="433" r:id="rId7"/>
    <p:sldId id="411" r:id="rId8"/>
    <p:sldId id="432" r:id="rId9"/>
    <p:sldId id="443" r:id="rId10"/>
    <p:sldId id="367" r:id="rId11"/>
    <p:sldId id="368" r:id="rId12"/>
    <p:sldId id="444" r:id="rId13"/>
    <p:sldId id="446" r:id="rId14"/>
    <p:sldId id="447" r:id="rId15"/>
    <p:sldId id="436" r:id="rId16"/>
    <p:sldId id="445" r:id="rId17"/>
    <p:sldId id="449" r:id="rId18"/>
    <p:sldId id="260" r:id="rId19"/>
    <p:sldId id="316" r:id="rId20"/>
    <p:sldId id="412" r:id="rId21"/>
    <p:sldId id="425" r:id="rId22"/>
    <p:sldId id="424" r:id="rId23"/>
    <p:sldId id="448" r:id="rId24"/>
    <p:sldId id="440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1F497D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86744" autoAdjust="0"/>
  </p:normalViewPr>
  <p:slideViewPr>
    <p:cSldViewPr snapToObjects="1" showGuides="1">
      <p:cViewPr varScale="1">
        <p:scale>
          <a:sx n="99" d="100"/>
          <a:sy n="99" d="100"/>
        </p:scale>
        <p:origin x="19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Fund Inv Exp Analysis'!$B$9</c:f>
              <c:strCache>
                <c:ptCount val="1"/>
                <c:pt idx="0">
                  <c:v>Total Investment Expenses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9241550170556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16-4685-B3A0-12CEAD567C76}"/>
                </c:ext>
              </c:extLst>
            </c:dLbl>
            <c:dLbl>
              <c:idx val="4"/>
              <c:layout>
                <c:manualLayout>
                  <c:x val="5.8537203417255274E-17"/>
                  <c:y val="-2.436795847546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16-4685-B3A0-12CEAD567C76}"/>
                </c:ext>
              </c:extLst>
            </c:dLbl>
            <c:dLbl>
              <c:idx val="6"/>
              <c:layout>
                <c:manualLayout>
                  <c:x val="-4.7894628799656268E-3"/>
                  <c:y val="-2.193116262791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16-4685-B3A0-12CEAD567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Analysis'!$A$11:$A$20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'Total Fund Inv Exp Analysis'!$B$11:$B$20</c:f>
              <c:numCache>
                <c:formatCode>"$"#,##0</c:formatCode>
                <c:ptCount val="10"/>
                <c:pt idx="0">
                  <c:v>399</c:v>
                </c:pt>
                <c:pt idx="1">
                  <c:v>478</c:v>
                </c:pt>
                <c:pt idx="2">
                  <c:v>522</c:v>
                </c:pt>
                <c:pt idx="3">
                  <c:v>515</c:v>
                </c:pt>
                <c:pt idx="4">
                  <c:v>481</c:v>
                </c:pt>
                <c:pt idx="5">
                  <c:v>558</c:v>
                </c:pt>
                <c:pt idx="6">
                  <c:v>482</c:v>
                </c:pt>
                <c:pt idx="7">
                  <c:v>455</c:v>
                </c:pt>
                <c:pt idx="8">
                  <c:v>416</c:v>
                </c:pt>
                <c:pt idx="9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6-4685-B3A0-12CEAD567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985792"/>
        <c:axId val="413995776"/>
      </c:barChart>
      <c:catAx>
        <c:axId val="41398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F497D"/>
                </a:solidFill>
              </a:defRPr>
            </a:pPr>
            <a:endParaRPr lang="en-US"/>
          </a:p>
        </c:txPr>
        <c:crossAx val="413995776"/>
        <c:crosses val="autoZero"/>
        <c:auto val="1"/>
        <c:lblAlgn val="ctr"/>
        <c:lblOffset val="100"/>
        <c:noMultiLvlLbl val="0"/>
      </c:catAx>
      <c:valAx>
        <c:axId val="413995776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3985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'Total Fund Inv Exp Analysis'!$K$9</c:f>
              <c:strCache>
                <c:ptCount val="1"/>
                <c:pt idx="0">
                  <c:v>Gross Alpha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Analysis'!$A$11:$A$21</c:f>
              <c:strCache>
                <c:ptCount val="11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  <c:pt idx="10">
                  <c:v>10 YR AVG</c:v>
                </c:pt>
              </c:strCache>
            </c:strRef>
          </c:cat>
          <c:val>
            <c:numRef>
              <c:f>'Total Fund Inv Exp Analysis'!$K$11:$K$21</c:f>
              <c:numCache>
                <c:formatCode>"$"#,##0</c:formatCode>
                <c:ptCount val="11"/>
                <c:pt idx="0">
                  <c:v>-218.59670000000006</c:v>
                </c:pt>
                <c:pt idx="1">
                  <c:v>-2652.8626000000022</c:v>
                </c:pt>
                <c:pt idx="2">
                  <c:v>2276.1421999999998</c:v>
                </c:pt>
                <c:pt idx="3">
                  <c:v>2097.143</c:v>
                </c:pt>
                <c:pt idx="4">
                  <c:v>1337.3708999999999</c:v>
                </c:pt>
                <c:pt idx="5">
                  <c:v>1746.6900999999998</c:v>
                </c:pt>
                <c:pt idx="6">
                  <c:v>1917.3434</c:v>
                </c:pt>
                <c:pt idx="7">
                  <c:v>882.62139999999999</c:v>
                </c:pt>
                <c:pt idx="8">
                  <c:v>48.275899999999979</c:v>
                </c:pt>
                <c:pt idx="9">
                  <c:v>2226.7085999999999</c:v>
                </c:pt>
                <c:pt idx="10">
                  <c:v>966.08361999999977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9-4E97-9C0C-548BBB31AD92}"/>
            </c:ext>
          </c:extLst>
        </c:ser>
        <c:ser>
          <c:idx val="0"/>
          <c:order val="1"/>
          <c:tx>
            <c:strRef>
              <c:f>'Total Fund Inv Exp Analysis'!$C$9</c:f>
              <c:strCache>
                <c:ptCount val="1"/>
                <c:pt idx="0">
                  <c:v>Total Investment Expenses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Analysis'!$A$11:$A$21</c:f>
              <c:strCache>
                <c:ptCount val="11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  <c:pt idx="10">
                  <c:v>10 YR AVG</c:v>
                </c:pt>
              </c:strCache>
            </c:strRef>
          </c:cat>
          <c:val>
            <c:numRef>
              <c:f>'Total Fund Inv Exp Analysis'!$C$11:$C$21</c:f>
              <c:numCache>
                <c:formatCode>"$"#,##0</c:formatCode>
                <c:ptCount val="11"/>
                <c:pt idx="0">
                  <c:v>399</c:v>
                </c:pt>
                <c:pt idx="1">
                  <c:v>478</c:v>
                </c:pt>
                <c:pt idx="2">
                  <c:v>522</c:v>
                </c:pt>
                <c:pt idx="3">
                  <c:v>515</c:v>
                </c:pt>
                <c:pt idx="4">
                  <c:v>481</c:v>
                </c:pt>
                <c:pt idx="5">
                  <c:v>558</c:v>
                </c:pt>
                <c:pt idx="6">
                  <c:v>482</c:v>
                </c:pt>
                <c:pt idx="7">
                  <c:v>455</c:v>
                </c:pt>
                <c:pt idx="8">
                  <c:v>416</c:v>
                </c:pt>
                <c:pt idx="9">
                  <c:v>474</c:v>
                </c:pt>
                <c:pt idx="10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9-4E97-9C0C-548BBB31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043520"/>
        <c:axId val="414151808"/>
      </c:barChart>
      <c:catAx>
        <c:axId val="41404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151808"/>
        <c:crosses val="autoZero"/>
        <c:auto val="1"/>
        <c:lblAlgn val="ctr"/>
        <c:lblOffset val="100"/>
        <c:noMultiLvlLbl val="0"/>
      </c:catAx>
      <c:valAx>
        <c:axId val="414151808"/>
        <c:scaling>
          <c:orientation val="minMax"/>
          <c:min val="-35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0435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'Total Fund Inv Exp Analysis'!$R$9</c:f>
              <c:strCache>
                <c:ptCount val="1"/>
                <c:pt idx="0">
                  <c:v>Gross Alpha as % of Total Fund Gross Exposure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Analysis'!$A$11:$A$21</c:f>
              <c:strCache>
                <c:ptCount val="11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  <c:pt idx="10">
                  <c:v>10 YR AVG</c:v>
                </c:pt>
              </c:strCache>
            </c:strRef>
          </c:cat>
          <c:val>
            <c:numRef>
              <c:f>'Total Fund Inv Exp Analysis'!$R$11:$R$21</c:f>
              <c:numCache>
                <c:formatCode>0.00%</c:formatCode>
                <c:ptCount val="11"/>
                <c:pt idx="0">
                  <c:v>-2.9049189784803192E-3</c:v>
                </c:pt>
                <c:pt idx="1">
                  <c:v>-4.5751658509145733E-2</c:v>
                </c:pt>
                <c:pt idx="2">
                  <c:v>4.0615689134410299E-2</c:v>
                </c:pt>
                <c:pt idx="3">
                  <c:v>3.670489751101319E-2</c:v>
                </c:pt>
                <c:pt idx="4">
                  <c:v>2.4454195829681707E-2</c:v>
                </c:pt>
                <c:pt idx="5">
                  <c:v>2.9982780659469133E-2</c:v>
                </c:pt>
                <c:pt idx="6">
                  <c:v>3.0804556541951335E-2</c:v>
                </c:pt>
                <c:pt idx="7">
                  <c:v>1.3879320551238776E-2</c:v>
                </c:pt>
                <c:pt idx="8">
                  <c:v>7.9285771283947506E-4</c:v>
                </c:pt>
                <c:pt idx="9">
                  <c:v>3.2892478405032788E-2</c:v>
                </c:pt>
                <c:pt idx="10">
                  <c:v>1.57400091685275E-2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7-46E1-BAA0-A8D1674721E8}"/>
            </c:ext>
          </c:extLst>
        </c:ser>
        <c:ser>
          <c:idx val="0"/>
          <c:order val="1"/>
          <c:tx>
            <c:strRef>
              <c:f>'Total Fund Inv Exp Analysis'!$O$9</c:f>
              <c:strCache>
                <c:ptCount val="1"/>
                <c:pt idx="0">
                  <c:v>Total Investment Expenses as % of Total Fund Gross Exposure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Analysis'!$A$11:$A$21</c:f>
              <c:strCache>
                <c:ptCount val="11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  <c:pt idx="10">
                  <c:v>10 YR AVG</c:v>
                </c:pt>
              </c:strCache>
            </c:strRef>
          </c:cat>
          <c:val>
            <c:numRef>
              <c:f>'Total Fund Inv Exp Analysis'!$O$11:$O$21</c:f>
              <c:numCache>
                <c:formatCode>0.00%</c:formatCode>
                <c:ptCount val="11"/>
                <c:pt idx="0">
                  <c:v>4.7000000000000002E-3</c:v>
                </c:pt>
                <c:pt idx="1">
                  <c:v>7.0000000000000001E-3</c:v>
                </c:pt>
                <c:pt idx="2">
                  <c:v>8.2000000000000007E-3</c:v>
                </c:pt>
                <c:pt idx="3">
                  <c:v>8.3000000000000001E-3</c:v>
                </c:pt>
                <c:pt idx="4">
                  <c:v>8.0000000000000002E-3</c:v>
                </c:pt>
                <c:pt idx="5">
                  <c:v>9.4999999999999998E-3</c:v>
                </c:pt>
                <c:pt idx="6">
                  <c:v>8.3000000000000001E-3</c:v>
                </c:pt>
                <c:pt idx="7">
                  <c:v>7.4999999999999997E-3</c:v>
                </c:pt>
                <c:pt idx="8">
                  <c:v>6.4999999999999997E-3</c:v>
                </c:pt>
                <c:pt idx="9">
                  <c:v>7.0018298595449545E-3</c:v>
                </c:pt>
                <c:pt idx="10">
                  <c:v>7.4092201663119748E-3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7-46E1-BAA0-A8D167472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169344"/>
        <c:axId val="414183424"/>
      </c:barChart>
      <c:catAx>
        <c:axId val="41416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183424"/>
        <c:crosses val="autoZero"/>
        <c:auto val="1"/>
        <c:lblAlgn val="ctr"/>
        <c:lblOffset val="100"/>
        <c:noMultiLvlLbl val="0"/>
      </c:catAx>
      <c:valAx>
        <c:axId val="4141834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169344"/>
        <c:crosses val="autoZero"/>
        <c:crossBetween val="between"/>
        <c:majorUnit val="2.0000000000000004E-2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Fund Inv Exp Analysis'!$E$9</c:f>
              <c:strCache>
                <c:ptCount val="1"/>
                <c:pt idx="0">
                  <c:v>% of Total Fund Net NAV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Analysis'!$A$11:$A$20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'Total Fund Inv Exp Analysis'!$E$11:$E$20</c:f>
              <c:numCache>
                <c:formatCode>0.00%</c:formatCode>
                <c:ptCount val="10"/>
                <c:pt idx="0">
                  <c:v>6.0151509441073378E-3</c:v>
                </c:pt>
                <c:pt idx="1">
                  <c:v>9.5597610059748508E-3</c:v>
                </c:pt>
                <c:pt idx="2">
                  <c:v>1.1538971660992971E-2</c:v>
                </c:pt>
                <c:pt idx="3">
                  <c:v>1.0675511103049776E-2</c:v>
                </c:pt>
                <c:pt idx="4">
                  <c:v>9.8469727212242182E-3</c:v>
                </c:pt>
                <c:pt idx="5">
                  <c:v>1.1341060023271531E-2</c:v>
                </c:pt>
                <c:pt idx="6">
                  <c:v>9.6978964417572915E-3</c:v>
                </c:pt>
                <c:pt idx="7">
                  <c:v>8.7196489143557994E-3</c:v>
                </c:pt>
                <c:pt idx="8">
                  <c:v>8.6402060356823886E-3</c:v>
                </c:pt>
                <c:pt idx="9">
                  <c:v>9.4302084991246225E-3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0-4ED8-9C59-A2687788D63B}"/>
            </c:ext>
          </c:extLst>
        </c:ser>
        <c:ser>
          <c:idx val="1"/>
          <c:order val="1"/>
          <c:tx>
            <c:strRef>
              <c:f>'Total Fund Inv Exp Analysis'!$O$9</c:f>
              <c:strCache>
                <c:ptCount val="1"/>
                <c:pt idx="0">
                  <c:v>% of Total Fund Gross Exposure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9824381332760444E-3"/>
                  <c:y val="-4.873591695092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30-4ED8-9C59-A2687788D63B}"/>
                </c:ext>
              </c:extLst>
            </c:dLbl>
            <c:dLbl>
              <c:idx val="1"/>
              <c:layout>
                <c:manualLayout>
                  <c:x val="1.277190101324167E-2"/>
                  <c:y val="1.705757093282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07457495402558E-2"/>
                      <c:h val="3.70515767987870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30-4ED8-9C59-A2687788D63B}"/>
                </c:ext>
              </c:extLst>
            </c:dLbl>
            <c:dLbl>
              <c:idx val="2"/>
              <c:layout>
                <c:manualLayout>
                  <c:x val="6.3859505066208352E-3"/>
                  <c:y val="-4.46740744596298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30-4ED8-9C59-A2687788D63B}"/>
                </c:ext>
              </c:extLst>
            </c:dLbl>
            <c:dLbl>
              <c:idx val="3"/>
              <c:layout>
                <c:manualLayout>
                  <c:x val="1.1175413386586461E-2"/>
                  <c:y val="2.436795847546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30-4ED8-9C59-A2687788D63B}"/>
                </c:ext>
              </c:extLst>
            </c:dLbl>
            <c:dLbl>
              <c:idx val="4"/>
              <c:layout>
                <c:manualLayout>
                  <c:x val="7.9824381332759854E-3"/>
                  <c:y val="-4.46740744596298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30-4ED8-9C59-A2687788D63B}"/>
                </c:ext>
              </c:extLst>
            </c:dLbl>
            <c:dLbl>
              <c:idx val="5"/>
              <c:layout>
                <c:manualLayout>
                  <c:x val="9.57892575993125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30-4ED8-9C59-A2687788D63B}"/>
                </c:ext>
              </c:extLst>
            </c:dLbl>
            <c:dLbl>
              <c:idx val="6"/>
              <c:layout>
                <c:manualLayout>
                  <c:x val="6.3859505066208352E-3"/>
                  <c:y val="-9.7471833901855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30-4ED8-9C59-A2687788D63B}"/>
                </c:ext>
              </c:extLst>
            </c:dLbl>
            <c:dLbl>
              <c:idx val="7"/>
              <c:layout>
                <c:manualLayout>
                  <c:x val="7.9824381332760444E-3"/>
                  <c:y val="-4.8735916950927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30-4ED8-9C59-A2687788D63B}"/>
                </c:ext>
              </c:extLst>
            </c:dLbl>
            <c:dLbl>
              <c:idx val="8"/>
              <c:layout>
                <c:manualLayout>
                  <c:x val="1.2771901013241554E-2"/>
                  <c:y val="-4.46740744596298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30-4ED8-9C59-A2687788D63B}"/>
                </c:ext>
              </c:extLst>
            </c:dLbl>
            <c:dLbl>
              <c:idx val="9"/>
              <c:layout>
                <c:manualLayout>
                  <c:x val="6.3859505066207181E-3"/>
                  <c:y val="-2.436795847546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30-4ED8-9C59-A2687788D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Analysis'!$A$11:$A$20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'Total Fund Inv Exp Analysis'!$O$11:$O$20</c:f>
              <c:numCache>
                <c:formatCode>0.00%</c:formatCode>
                <c:ptCount val="10"/>
                <c:pt idx="0">
                  <c:v>4.7000000000000002E-3</c:v>
                </c:pt>
                <c:pt idx="1">
                  <c:v>7.0000000000000001E-3</c:v>
                </c:pt>
                <c:pt idx="2">
                  <c:v>8.2000000000000007E-3</c:v>
                </c:pt>
                <c:pt idx="3">
                  <c:v>8.3000000000000001E-3</c:v>
                </c:pt>
                <c:pt idx="4">
                  <c:v>8.0000000000000002E-3</c:v>
                </c:pt>
                <c:pt idx="5">
                  <c:v>9.4999999999999998E-3</c:v>
                </c:pt>
                <c:pt idx="6">
                  <c:v>8.3000000000000001E-3</c:v>
                </c:pt>
                <c:pt idx="7">
                  <c:v>7.4999999999999997E-3</c:v>
                </c:pt>
                <c:pt idx="8">
                  <c:v>6.4999999999999997E-3</c:v>
                </c:pt>
                <c:pt idx="9">
                  <c:v>7.0018298595449545E-3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30-4ED8-9C59-A2687788D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169344"/>
        <c:axId val="414183424"/>
      </c:barChart>
      <c:catAx>
        <c:axId val="41416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183424"/>
        <c:crosses val="autoZero"/>
        <c:auto val="1"/>
        <c:lblAlgn val="ctr"/>
        <c:lblOffset val="100"/>
        <c:noMultiLvlLbl val="0"/>
      </c:catAx>
      <c:valAx>
        <c:axId val="414183424"/>
        <c:scaling>
          <c:orientation val="minMax"/>
          <c:max val="1.2500000000000002E-2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169344"/>
        <c:crosses val="autoZero"/>
        <c:crossBetween val="between"/>
        <c:majorUnit val="2.5000000000000005E-3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'10 Year Totals'!$A$26</c:f>
              <c:strCache>
                <c:ptCount val="1"/>
                <c:pt idx="0">
                  <c:v>External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'10 Year Totals'!$C$1:$P$1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'10 Year Totals'!$C$26:$P$26</c:f>
              <c:numCache>
                <c:formatCode>_("$"* #,##0_);_("$"* \(#,##0\);_("$"* "-"??_);_(@_)</c:formatCode>
                <c:ptCount val="10"/>
                <c:pt idx="0">
                  <c:v>386.61399999999998</c:v>
                </c:pt>
                <c:pt idx="1">
                  <c:v>464.64100000000002</c:v>
                </c:pt>
                <c:pt idx="2">
                  <c:v>509.767</c:v>
                </c:pt>
                <c:pt idx="3">
                  <c:v>500.18599999999998</c:v>
                </c:pt>
                <c:pt idx="4">
                  <c:v>467.19499999999999</c:v>
                </c:pt>
                <c:pt idx="5">
                  <c:v>538.02700000000004</c:v>
                </c:pt>
                <c:pt idx="6">
                  <c:v>463.4</c:v>
                </c:pt>
                <c:pt idx="7">
                  <c:v>432.18900000000002</c:v>
                </c:pt>
                <c:pt idx="8">
                  <c:v>395.834</c:v>
                </c:pt>
                <c:pt idx="9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8-4BF1-810F-92AC0B5C848D}"/>
            </c:ext>
          </c:extLst>
        </c:ser>
        <c:ser>
          <c:idx val="2"/>
          <c:order val="1"/>
          <c:tx>
            <c:strRef>
              <c:f>'10 Year Totals'!$A$28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'10 Year Totals'!$C$1:$P$1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'10 Year Totals'!$C$28:$P$28</c:f>
              <c:numCache>
                <c:formatCode>_("$"* #,##0_);_("$"* \(#,##0\);_("$"* "-"??_);_(@_)</c:formatCode>
                <c:ptCount val="10"/>
                <c:pt idx="0">
                  <c:v>4.0780000000000003</c:v>
                </c:pt>
                <c:pt idx="1">
                  <c:v>3.9260000000000002</c:v>
                </c:pt>
                <c:pt idx="2">
                  <c:v>4.3620000000000001</c:v>
                </c:pt>
                <c:pt idx="3">
                  <c:v>4.7189999999999994</c:v>
                </c:pt>
                <c:pt idx="4">
                  <c:v>4.0510000000000002</c:v>
                </c:pt>
                <c:pt idx="5">
                  <c:v>4.9280000000000008</c:v>
                </c:pt>
                <c:pt idx="6">
                  <c:v>6.5</c:v>
                </c:pt>
                <c:pt idx="7">
                  <c:v>13.829000000000001</c:v>
                </c:pt>
                <c:pt idx="8">
                  <c:v>10.279</c:v>
                </c:pt>
                <c:pt idx="9">
                  <c:v>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8-4BF1-810F-92AC0B5C848D}"/>
            </c:ext>
          </c:extLst>
        </c:ser>
        <c:ser>
          <c:idx val="1"/>
          <c:order val="2"/>
          <c:tx>
            <c:strRef>
              <c:f>'10 Year Totals'!$A$27</c:f>
              <c:strCache>
                <c:ptCount val="1"/>
                <c:pt idx="0">
                  <c:v>Internal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'10 Year Totals'!$C$1:$P$1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'10 Year Totals'!$C$27:$P$27</c:f>
              <c:numCache>
                <c:formatCode>_("$"* #,##0_);_("$"* \(#,##0\);_("$"* "-"??_);_(@_)</c:formatCode>
                <c:ptCount val="10"/>
                <c:pt idx="0">
                  <c:v>8.4440000000000008</c:v>
                </c:pt>
                <c:pt idx="1">
                  <c:v>8.9979999999999993</c:v>
                </c:pt>
                <c:pt idx="2">
                  <c:v>8.1859999999999999</c:v>
                </c:pt>
                <c:pt idx="3">
                  <c:v>9.7899999999999991</c:v>
                </c:pt>
                <c:pt idx="4">
                  <c:v>10.039999999999999</c:v>
                </c:pt>
                <c:pt idx="5">
                  <c:v>14.634</c:v>
                </c:pt>
                <c:pt idx="6">
                  <c:v>12.336</c:v>
                </c:pt>
                <c:pt idx="7">
                  <c:v>9.1890000000000001</c:v>
                </c:pt>
                <c:pt idx="8">
                  <c:v>9.6690000000000005</c:v>
                </c:pt>
                <c:pt idx="9">
                  <c:v>12.787000000000001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18-4BF1-810F-92AC0B5C848D}"/>
            </c:ext>
          </c:extLst>
        </c:ser>
        <c:ser>
          <c:idx val="3"/>
          <c:order val="3"/>
          <c:tx>
            <c:strRef>
              <c:f>'10 Year Totals'!$A$25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'10 Year Totals'!$C$1:$P$1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'10 Year Totals'!$C$25:$P$25</c:f>
              <c:numCache>
                <c:formatCode>_("$"* #,##0_);_("$"* \(#,##0\);_("$"* "-"??_);_(@_)</c:formatCode>
                <c:ptCount val="10"/>
                <c:pt idx="0">
                  <c:v>399.13600000000002</c:v>
                </c:pt>
                <c:pt idx="1">
                  <c:v>477.565</c:v>
                </c:pt>
                <c:pt idx="2">
                  <c:v>522.31500000000005</c:v>
                </c:pt>
                <c:pt idx="3">
                  <c:v>514.69500000000005</c:v>
                </c:pt>
                <c:pt idx="4">
                  <c:v>481.286</c:v>
                </c:pt>
                <c:pt idx="5">
                  <c:v>557.58900000000006</c:v>
                </c:pt>
                <c:pt idx="6">
                  <c:v>482.23599999999999</c:v>
                </c:pt>
                <c:pt idx="7">
                  <c:v>455.20699999999999</c:v>
                </c:pt>
                <c:pt idx="8">
                  <c:v>415.78199999999998</c:v>
                </c:pt>
                <c:pt idx="9">
                  <c:v>474.49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18-4BF1-810F-92AC0B5C8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52824320"/>
        <c:axId val="352830208"/>
      </c:barChart>
      <c:catAx>
        <c:axId val="352824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830208"/>
        <c:crosses val="autoZero"/>
        <c:auto val="1"/>
        <c:lblAlgn val="ctr"/>
        <c:lblOffset val="100"/>
        <c:noMultiLvlLbl val="0"/>
      </c:catAx>
      <c:valAx>
        <c:axId val="35283020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824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rgbClr val="376092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03117918381856E-2"/>
          <c:y val="5.1853435413861483E-2"/>
          <c:w val="0.94081103905295205"/>
          <c:h val="0.687927416775799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'10 Year Totals'!$T$2</c:f>
              <c:strCache>
                <c:ptCount val="1"/>
                <c:pt idx="0">
                  <c:v>External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'10 Year Totals'!$T$3:$T$33</c:f>
              <c:numCache>
                <c:formatCode>0.00%</c:formatCode>
                <c:ptCount val="31"/>
                <c:pt idx="1">
                  <c:v>5.828424980213319E-3</c:v>
                </c:pt>
                <c:pt idx="4">
                  <c:v>9.2925876853078675E-3</c:v>
                </c:pt>
                <c:pt idx="7">
                  <c:v>1.1268557407489279E-2</c:v>
                </c:pt>
                <c:pt idx="10">
                  <c:v>1.0368429507941854E-2</c:v>
                </c:pt>
                <c:pt idx="13">
                  <c:v>9.5643584625620549E-3</c:v>
                </c:pt>
                <c:pt idx="16">
                  <c:v>1.0935119177671527E-2</c:v>
                </c:pt>
                <c:pt idx="19">
                  <c:v>9.3168201375206077E-3</c:v>
                </c:pt>
                <c:pt idx="22">
                  <c:v>8.2883745013807922E-3</c:v>
                </c:pt>
                <c:pt idx="25">
                  <c:v>8.1741662364481164E-3</c:v>
                </c:pt>
                <c:pt idx="28">
                  <c:v>9.0323094063345533E-3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A-4D68-A1BC-A3A36ADF782C}"/>
            </c:ext>
          </c:extLst>
        </c:ser>
        <c:ser>
          <c:idx val="1"/>
          <c:order val="2"/>
          <c:tx>
            <c:strRef>
              <c:f>'10 Year Totals'!$V$2</c:f>
              <c:strCache>
                <c:ptCount val="1"/>
                <c:pt idx="0">
                  <c:v>Internal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'10 Year Totals'!$V$3:$V$33</c:f>
              <c:numCache>
                <c:formatCode>0.00%</c:formatCode>
                <c:ptCount val="31"/>
                <c:pt idx="1">
                  <c:v>1.7995550111247216E-4</c:v>
                </c:pt>
                <c:pt idx="4">
                  <c:v>1.8095406516645298E-4</c:v>
                </c:pt>
                <c:pt idx="7">
                  <c:v>2.0293835669681027E-4</c:v>
                </c:pt>
                <c:pt idx="10">
                  <c:v>2.0553764266339114E-4</c:v>
                </c:pt>
                <c:pt idx="13">
                  <c:v>2.0553764266339114E-4</c:v>
                </c:pt>
                <c:pt idx="16">
                  <c:v>2.9742844512644371E-4</c:v>
                </c:pt>
                <c:pt idx="19">
                  <c:v>2.4801962282359563E-4</c:v>
                </c:pt>
                <c:pt idx="22">
                  <c:v>1.7622353482663394E-4</c:v>
                </c:pt>
                <c:pt idx="25">
                  <c:v>1.9966959215281363E-4</c:v>
                </c:pt>
                <c:pt idx="28">
                  <c:v>2.5439678497533028E-4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A-4D68-A1BC-A3A36ADF782C}"/>
            </c:ext>
          </c:extLst>
        </c:ser>
        <c:ser>
          <c:idx val="2"/>
          <c:order val="3"/>
          <c:tx>
            <c:strRef>
              <c:f>'10 Year Totals'!$W$2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'10 Year Totals'!$W$3:$W$33</c:f>
              <c:numCache>
                <c:formatCode>0.00%</c:formatCode>
                <c:ptCount val="31"/>
                <c:pt idx="1">
                  <c:v>6.147815927335771E-5</c:v>
                </c:pt>
                <c:pt idx="4">
                  <c:v>7.8518037049073779E-5</c:v>
                </c:pt>
                <c:pt idx="7">
                  <c:v>9.6423360891286088E-5</c:v>
                </c:pt>
                <c:pt idx="10">
                  <c:v>9.7820848340372595E-5</c:v>
                </c:pt>
                <c:pt idx="13">
                  <c:v>8.2931572751932032E-5</c:v>
                </c:pt>
                <c:pt idx="16">
                  <c:v>1.0015903905857009E-4</c:v>
                </c:pt>
                <c:pt idx="19">
                  <c:v>1.3068478829064296E-4</c:v>
                </c:pt>
                <c:pt idx="22">
                  <c:v>2.6520788585455664E-4</c:v>
                </c:pt>
                <c:pt idx="25">
                  <c:v>2.1226639132679401E-4</c:v>
                </c:pt>
                <c:pt idx="28">
                  <c:v>1.3846888429094382E-4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A-4D68-A1BC-A3A36ADF782C}"/>
            </c:ext>
          </c:extLst>
        </c:ser>
        <c:ser>
          <c:idx val="4"/>
          <c:order val="4"/>
          <c:tx>
            <c:strRef>
              <c:f>'10 Year Totals'!$X$2</c:f>
              <c:strCache>
                <c:ptCount val="1"/>
                <c:pt idx="0">
                  <c:v>External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'10 Year Totals'!$X$3:$X$33</c:f>
              <c:numCache>
                <c:formatCode>General</c:formatCode>
                <c:ptCount val="31"/>
                <c:pt idx="2" formatCode="0.00%">
                  <c:v>4.5540997493734338E-3</c:v>
                </c:pt>
                <c:pt idx="5" formatCode="0.00%">
                  <c:v>6.8043661087866109E-3</c:v>
                </c:pt>
                <c:pt idx="8" formatCode="0.00%">
                  <c:v>8.0078340996168583E-3</c:v>
                </c:pt>
                <c:pt idx="11" formatCode="0.00%">
                  <c:v>8.0612500970873788E-3</c:v>
                </c:pt>
                <c:pt idx="14" formatCode="0.00%">
                  <c:v>7.7703950103950106E-3</c:v>
                </c:pt>
                <c:pt idx="17" formatCode="0.00%">
                  <c:v>9.1599578853046593E-3</c:v>
                </c:pt>
                <c:pt idx="20" formatCode="0.00%">
                  <c:v>7.9797095435684643E-3</c:v>
                </c:pt>
                <c:pt idx="23" formatCode="0.00%">
                  <c:v>7.1239945054945054E-3</c:v>
                </c:pt>
                <c:pt idx="26" formatCode="0.00%">
                  <c:v>6.5009671472536171E-3</c:v>
                </c:pt>
                <c:pt idx="29" formatCode="0.00%">
                  <c:v>6.7063940004924247E-3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BA-4D68-A1BC-A3A36ADF782C}"/>
            </c:ext>
          </c:extLst>
        </c:ser>
        <c:ser>
          <c:idx val="6"/>
          <c:order val="6"/>
          <c:tx>
            <c:strRef>
              <c:f>'10 Year Totals'!$Z$2</c:f>
              <c:strCache>
                <c:ptCount val="1"/>
                <c:pt idx="0">
                  <c:v>Internal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'10 Year Totals'!$Z$3:$Z$33</c:f>
              <c:numCache>
                <c:formatCode>General</c:formatCode>
                <c:ptCount val="31"/>
                <c:pt idx="2" formatCode="0.00%">
                  <c:v>9.9465664160401017E-5</c:v>
                </c:pt>
                <c:pt idx="5" formatCode="0.00%">
                  <c:v>1.3176987447698744E-4</c:v>
                </c:pt>
                <c:pt idx="8" formatCode="0.00%">
                  <c:v>1.2859233716475097E-4</c:v>
                </c:pt>
                <c:pt idx="11" formatCode="0.00%">
                  <c:v>1.5778058252427182E-4</c:v>
                </c:pt>
                <c:pt idx="14" formatCode="0.00%">
                  <c:v>1.6698544698544698E-4</c:v>
                </c:pt>
                <c:pt idx="17" formatCode="0.00%">
                  <c:v>2.4914516129032256E-4</c:v>
                </c:pt>
                <c:pt idx="20" formatCode="0.00%">
                  <c:v>2.1242489626556018E-4</c:v>
                </c:pt>
                <c:pt idx="23" formatCode="0.00%">
                  <c:v>1.5146703296703296E-4</c:v>
                </c:pt>
                <c:pt idx="26" formatCode="0.00%">
                  <c:v>1.587985148996681E-4</c:v>
                </c:pt>
                <c:pt idx="29" formatCode="0.00%">
                  <c:v>1.8888691648523488E-4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BA-4D68-A1BC-A3A36ADF782C}"/>
            </c:ext>
          </c:extLst>
        </c:ser>
        <c:ser>
          <c:idx val="7"/>
          <c:order val="7"/>
          <c:tx>
            <c:strRef>
              <c:f>'10 Year Totals'!$AA$2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'10 Year Totals'!$AA$3:$AA$33</c:f>
              <c:numCache>
                <c:formatCode>General</c:formatCode>
                <c:ptCount val="31"/>
                <c:pt idx="2" formatCode="0.00%">
                  <c:v>4.8036591478696749E-5</c:v>
                </c:pt>
                <c:pt idx="5" formatCode="0.00%">
                  <c:v>5.7493723849372382E-5</c:v>
                </c:pt>
                <c:pt idx="8" formatCode="0.00%">
                  <c:v>6.852183908045978E-5</c:v>
                </c:pt>
                <c:pt idx="11" formatCode="0.00%">
                  <c:v>7.6053786407766975E-5</c:v>
                </c:pt>
                <c:pt idx="14" formatCode="0.00%">
                  <c:v>6.7376299376299386E-5</c:v>
                </c:pt>
                <c:pt idx="17" formatCode="0.00%">
                  <c:v>8.3899641577060946E-5</c:v>
                </c:pt>
                <c:pt idx="20" formatCode="0.00%">
                  <c:v>1.1192946058091286E-4</c:v>
                </c:pt>
                <c:pt idx="23" formatCode="0.00%">
                  <c:v>2.2795054945054944E-4</c:v>
                </c:pt>
                <c:pt idx="26" formatCode="0.00%">
                  <c:v>1.6881683055679889E-4</c:v>
                </c:pt>
                <c:pt idx="29" formatCode="0.00%">
                  <c:v>1.0281167895028034E-4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BA-4D68-A1BC-A3A36ADF7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53041792"/>
        <c:axId val="353178752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'10 Year Totals'!$U$2</c15:sqref>
                        </c15:formulaRef>
                      </c:ext>
                    </c:extLst>
                    <c:strCache>
                      <c:ptCount val="1"/>
                      <c:pt idx="0">
                        <c:v>Net NAV Profit Share Fees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'10 Year Totals'!$U$3:$U$33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1">
                        <c:v>0</c:v>
                      </c:pt>
                      <c:pt idx="4">
                        <c:v>0</c:v>
                      </c:pt>
                      <c:pt idx="7">
                        <c:v>0</c:v>
                      </c:pt>
                      <c:pt idx="10">
                        <c:v>0</c:v>
                      </c:pt>
                      <c:pt idx="13">
                        <c:v>0</c:v>
                      </c:pt>
                      <c:pt idx="16">
                        <c:v>0</c:v>
                      </c:pt>
                      <c:pt idx="19" formatCode="0.00%">
                        <c:v>1.3949093248622783E-3</c:v>
                      </c:pt>
                      <c:pt idx="22" formatCode="0.00%">
                        <c:v>9.9202209266646213E-4</c:v>
                      </c:pt>
                      <c:pt idx="25" formatCode="0.00%">
                        <c:v>7.7493030459473416E-4</c:v>
                      </c:pt>
                      <c:pt idx="28" formatCode="0.00%">
                        <c:v>1.6399610058889064E-3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90BA-4D68-A1BC-A3A36ADF782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 Year Totals'!$Y$2</c15:sqref>
                        </c15:formulaRef>
                      </c:ext>
                    </c:extLst>
                    <c:strCache>
                      <c:ptCount val="1"/>
                      <c:pt idx="0">
                        <c:v>Gross Exposure Profit Share Fees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 Year Totals'!$Y$3:$Y$33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2">
                        <c:v>0</c:v>
                      </c:pt>
                      <c:pt idx="5">
                        <c:v>0</c:v>
                      </c:pt>
                      <c:pt idx="8">
                        <c:v>0</c:v>
                      </c:pt>
                      <c:pt idx="11">
                        <c:v>0</c:v>
                      </c:pt>
                      <c:pt idx="14">
                        <c:v>0</c:v>
                      </c:pt>
                      <c:pt idx="17">
                        <c:v>0</c:v>
                      </c:pt>
                      <c:pt idx="20" formatCode="0.00%">
                        <c:v>1.1947178423236515E-3</c:v>
                      </c:pt>
                      <c:pt idx="23" formatCode="0.00%">
                        <c:v>8.5265934065934066E-4</c:v>
                      </c:pt>
                      <c:pt idx="26" formatCode="0.00%">
                        <c:v>6.1630707106473739E-4</c:v>
                      </c:pt>
                      <c:pt idx="29" formatCode="0.00%">
                        <c:v>1.2176536648779539E-3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0BA-4D68-A1BC-A3A36ADF782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8"/>
          <c:order val="8"/>
          <c:tx>
            <c:strRef>
              <c:f>'10 Year Totals'!$AD$2</c:f>
              <c:strCache>
                <c:ptCount val="1"/>
                <c:pt idx="0">
                  <c:v>Axis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80000"/>
                  <a:lumOff val="2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'10 Year Totals'!$AC$3:$AC$12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'10 Year Totals'!$AD$3:$AD$12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BA-4D68-A1BC-A3A36ADF7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160784"/>
        <c:axId val="916161768"/>
      </c:lineChart>
      <c:catAx>
        <c:axId val="35304179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78752"/>
        <c:crosses val="max"/>
        <c:auto val="1"/>
        <c:lblAlgn val="ctr"/>
        <c:lblOffset val="100"/>
        <c:tickLblSkip val="1"/>
        <c:noMultiLvlLbl val="0"/>
      </c:catAx>
      <c:valAx>
        <c:axId val="353178752"/>
        <c:scaling>
          <c:orientation val="minMax"/>
          <c:max val="1.2500000000000002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 w="2540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41792"/>
        <c:crossesAt val="1"/>
        <c:crossBetween val="between"/>
      </c:valAx>
      <c:valAx>
        <c:axId val="916161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6160784"/>
        <c:crossesAt val="1"/>
        <c:crossBetween val="between"/>
      </c:valAx>
      <c:catAx>
        <c:axId val="91616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161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External AUM v Internal AUM (Gross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</a:rPr>
              <a:t> Exposure)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Internal!$N$2</c:f>
              <c:strCache>
                <c:ptCount val="1"/>
                <c:pt idx="0">
                  <c:v>External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Internal!$F$4:$F$13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Internal!$N$4:$N$13</c:f>
              <c:numCache>
                <c:formatCode>_("$"* #,##0_);_("$"* \(#,##0\);_("$"* "-"??_);_(@_)</c:formatCode>
                <c:ptCount val="10"/>
                <c:pt idx="0">
                  <c:v>45.483716999999999</c:v>
                </c:pt>
                <c:pt idx="1">
                  <c:v>30.256271999999999</c:v>
                </c:pt>
                <c:pt idx="2">
                  <c:v>31.633254000000001</c:v>
                </c:pt>
                <c:pt idx="3">
                  <c:v>34.790782999999998</c:v>
                </c:pt>
                <c:pt idx="4">
                  <c:v>36.107740999999997</c:v>
                </c:pt>
                <c:pt idx="5">
                  <c:v>39.952159000000002</c:v>
                </c:pt>
                <c:pt idx="6">
                  <c:v>40.642451000000001</c:v>
                </c:pt>
                <c:pt idx="7">
                  <c:v>39.93365</c:v>
                </c:pt>
                <c:pt idx="8">
                  <c:v>36.708984000000001</c:v>
                </c:pt>
                <c:pt idx="9">
                  <c:v>37.778156821168935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11-4BB6-99D6-63B42971B9D5}"/>
            </c:ext>
          </c:extLst>
        </c:ser>
        <c:ser>
          <c:idx val="1"/>
          <c:order val="1"/>
          <c:tx>
            <c:strRef>
              <c:f>Internal!$O$2</c:f>
              <c:strCache>
                <c:ptCount val="1"/>
                <c:pt idx="0">
                  <c:v>Internal</c:v>
                </c:pt>
              </c:strCache>
            </c:strRef>
          </c:tx>
          <c:spPr>
            <a:ln w="571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166233388717073E-2"/>
                  <c:y val="-3.0303767504994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11-4BB6-99D6-63B42971B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Internal!$F$4:$F$13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Internal!$O$4:$O$13</c:f>
              <c:numCache>
                <c:formatCode>_("$"* #,##0_);_("$"* \(#,##0\);_("$"* "-"??_);_(@_)</c:formatCode>
                <c:ptCount val="10"/>
                <c:pt idx="0">
                  <c:v>17.166763</c:v>
                </c:pt>
                <c:pt idx="1">
                  <c:v>12.848623999999999</c:v>
                </c:pt>
                <c:pt idx="2">
                  <c:v>13.77031</c:v>
                </c:pt>
                <c:pt idx="3">
                  <c:v>16.178422000000001</c:v>
                </c:pt>
                <c:pt idx="4">
                  <c:v>13.400107999999999</c:v>
                </c:pt>
                <c:pt idx="5">
                  <c:v>12.747121</c:v>
                </c:pt>
                <c:pt idx="6">
                  <c:v>17.338415000000001</c:v>
                </c:pt>
                <c:pt idx="7">
                  <c:v>16.767891311333333</c:v>
                </c:pt>
                <c:pt idx="8">
                  <c:v>19.373141</c:v>
                </c:pt>
                <c:pt idx="9">
                  <c:v>20.33761968755962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11-4BB6-99D6-63B42971B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751552"/>
        <c:axId val="413757440"/>
      </c:lineChart>
      <c:catAx>
        <c:axId val="41375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3757440"/>
        <c:crosses val="autoZero"/>
        <c:auto val="1"/>
        <c:lblAlgn val="ctr"/>
        <c:lblOffset val="100"/>
        <c:noMultiLvlLbl val="0"/>
      </c:catAx>
      <c:valAx>
        <c:axId val="41375744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3751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External AUM v Internal AUM as a % of the Total Fund             (Gross Exposure)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Internal!$K$2</c:f>
              <c:strCache>
                <c:ptCount val="1"/>
                <c:pt idx="0">
                  <c:v>External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Internal!$F$4:$F$13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Internal!$K$4:$K$13</c:f>
              <c:numCache>
                <c:formatCode>0%</c:formatCode>
                <c:ptCount val="10"/>
                <c:pt idx="0">
                  <c:v>0.72599151674496354</c:v>
                </c:pt>
                <c:pt idx="1">
                  <c:v>0.70192193480759124</c:v>
                </c:pt>
                <c:pt idx="2">
                  <c:v>0.69671301574475519</c:v>
                </c:pt>
                <c:pt idx="3">
                  <c:v>0.68258437619342893</c:v>
                </c:pt>
                <c:pt idx="4">
                  <c:v>0.7293336658597307</c:v>
                </c:pt>
                <c:pt idx="5">
                  <c:v>0.75811584143085065</c:v>
                </c:pt>
                <c:pt idx="6">
                  <c:v>0.70096315912218354</c:v>
                </c:pt>
                <c:pt idx="7">
                  <c:v>0.70427803330309435</c:v>
                </c:pt>
                <c:pt idx="8">
                  <c:v>0.65455765094493124</c:v>
                </c:pt>
                <c:pt idx="9">
                  <c:v>0.65004993636271791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C6-49AB-AE75-E5E95006F036}"/>
            </c:ext>
          </c:extLst>
        </c:ser>
        <c:ser>
          <c:idx val="1"/>
          <c:order val="1"/>
          <c:tx>
            <c:strRef>
              <c:f>Internal!$L$2</c:f>
              <c:strCache>
                <c:ptCount val="1"/>
                <c:pt idx="0">
                  <c:v>Internal</c:v>
                </c:pt>
              </c:strCache>
            </c:strRef>
          </c:tx>
          <c:spPr>
            <a:ln w="571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Internal!$F$4:$F$13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Internal!$L$4:$L$13</c:f>
              <c:numCache>
                <c:formatCode>0%</c:formatCode>
                <c:ptCount val="10"/>
                <c:pt idx="0">
                  <c:v>0.27400848325503652</c:v>
                </c:pt>
                <c:pt idx="1">
                  <c:v>0.29807806519240876</c:v>
                </c:pt>
                <c:pt idx="2">
                  <c:v>0.30328698425524481</c:v>
                </c:pt>
                <c:pt idx="3">
                  <c:v>0.31741562380657107</c:v>
                </c:pt>
                <c:pt idx="4">
                  <c:v>0.27066633414026936</c:v>
                </c:pt>
                <c:pt idx="5">
                  <c:v>0.24188415856914933</c:v>
                </c:pt>
                <c:pt idx="6">
                  <c:v>0.29903684087781651</c:v>
                </c:pt>
                <c:pt idx="7">
                  <c:v>0.29572196669690559</c:v>
                </c:pt>
                <c:pt idx="8">
                  <c:v>0.34544234905506882</c:v>
                </c:pt>
                <c:pt idx="9">
                  <c:v>0.34995006363728204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C6-49AB-AE75-E5E95006F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238016"/>
        <c:axId val="359125760"/>
      </c:lineChart>
      <c:catAx>
        <c:axId val="35323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359125760"/>
        <c:crosses val="autoZero"/>
        <c:auto val="1"/>
        <c:lblAlgn val="ctr"/>
        <c:lblOffset val="100"/>
        <c:noMultiLvlLbl val="0"/>
      </c:catAx>
      <c:valAx>
        <c:axId val="359125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353238016"/>
        <c:crosses val="autoZero"/>
        <c:crossBetween val="between"/>
      </c:valAx>
    </c:plotArea>
    <c:legend>
      <c:legendPos val="b"/>
      <c:overlay val="0"/>
      <c:spPr>
        <a:ln>
          <a:noFill/>
        </a:ln>
      </c:spPr>
      <c:txPr>
        <a:bodyPr/>
        <a:lstStyle/>
        <a:p>
          <a:pPr>
            <a:defRPr sz="16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'Total Fund Inv Exp Analysis'!$K$9</c:f>
              <c:strCache>
                <c:ptCount val="1"/>
                <c:pt idx="0">
                  <c:v>Gross Alpha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Analysis'!$A$11:$A$20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'Total Fund Inv Exp Analysis'!$K$11:$K$20</c:f>
              <c:numCache>
                <c:formatCode>"$"#,##0</c:formatCode>
                <c:ptCount val="10"/>
                <c:pt idx="0">
                  <c:v>-218.59670000000006</c:v>
                </c:pt>
                <c:pt idx="1">
                  <c:v>-2652.8626000000022</c:v>
                </c:pt>
                <c:pt idx="2">
                  <c:v>2276.1421999999998</c:v>
                </c:pt>
                <c:pt idx="3">
                  <c:v>2097.143</c:v>
                </c:pt>
                <c:pt idx="4">
                  <c:v>1337.3708999999999</c:v>
                </c:pt>
                <c:pt idx="5">
                  <c:v>1746.6900999999998</c:v>
                </c:pt>
                <c:pt idx="6">
                  <c:v>1917.3434</c:v>
                </c:pt>
                <c:pt idx="7">
                  <c:v>882.62139999999999</c:v>
                </c:pt>
                <c:pt idx="8">
                  <c:v>48.275899999999979</c:v>
                </c:pt>
                <c:pt idx="9">
                  <c:v>2226.7085999999999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5-4AAC-9408-CDE458D2C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043520"/>
        <c:axId val="414151808"/>
      </c:barChart>
      <c:catAx>
        <c:axId val="41404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151808"/>
        <c:crosses val="autoZero"/>
        <c:auto val="1"/>
        <c:lblAlgn val="ctr"/>
        <c:lblOffset val="100"/>
        <c:noMultiLvlLbl val="0"/>
      </c:catAx>
      <c:valAx>
        <c:axId val="414151808"/>
        <c:scaling>
          <c:orientation val="minMax"/>
          <c:min val="-35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043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'Internal Alpha'!$H$3</c:f>
              <c:strCache>
                <c:ptCount val="1"/>
                <c:pt idx="0">
                  <c:v>Gross Allocation/External Alpha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'Internal Alpha'!$A$5:$A$14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'Internal Alpha'!$H$5:$H$14</c:f>
              <c:numCache>
                <c:formatCode>_("$"* #,##0_);_("$"* \(#,##0\);_("$"* "-"??_);_(@_)</c:formatCode>
                <c:ptCount val="10"/>
                <c:pt idx="0">
                  <c:v>-272.18439365205381</c:v>
                </c:pt>
                <c:pt idx="1">
                  <c:v>-2792.6461011357756</c:v>
                </c:pt>
                <c:pt idx="2">
                  <c:v>2082.8168875384922</c:v>
                </c:pt>
                <c:pt idx="3">
                  <c:v>2040.9403150258647</c:v>
                </c:pt>
                <c:pt idx="4">
                  <c:v>1286.5434064399897</c:v>
                </c:pt>
                <c:pt idx="5">
                  <c:v>1738.9070012595114</c:v>
                </c:pt>
                <c:pt idx="6">
                  <c:v>1889.2865961716006</c:v>
                </c:pt>
                <c:pt idx="7">
                  <c:v>837.86706480584917</c:v>
                </c:pt>
                <c:pt idx="8">
                  <c:v>-72.831950479549278</c:v>
                </c:pt>
                <c:pt idx="9">
                  <c:v>2006.1207809999999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8-4696-9A8E-71F204AF18E2}"/>
            </c:ext>
          </c:extLst>
        </c:ser>
        <c:ser>
          <c:idx val="1"/>
          <c:order val="1"/>
          <c:tx>
            <c:strRef>
              <c:f>'Internal Alpha'!$D$3</c:f>
              <c:strCache>
                <c:ptCount val="1"/>
                <c:pt idx="0">
                  <c:v>Gross Internal Alpha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'Internal Alpha'!$A$5:$A$14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'Internal Alpha'!$D$5:$D$14</c:f>
              <c:numCache>
                <c:formatCode>_("$"* #,##0_);_("$"* \(#,##0\);_("$"* "-"??_);_(@_)</c:formatCode>
                <c:ptCount val="10"/>
                <c:pt idx="0">
                  <c:v>53.587693652053737</c:v>
                </c:pt>
                <c:pt idx="1">
                  <c:v>139.78350113577329</c:v>
                </c:pt>
                <c:pt idx="2">
                  <c:v>193.32531246150762</c:v>
                </c:pt>
                <c:pt idx="3">
                  <c:v>56.202684974135494</c:v>
                </c:pt>
                <c:pt idx="4">
                  <c:v>50.827493560010126</c:v>
                </c:pt>
                <c:pt idx="5">
                  <c:v>7.783098740488362</c:v>
                </c:pt>
                <c:pt idx="6">
                  <c:v>28.056803828399282</c:v>
                </c:pt>
                <c:pt idx="7">
                  <c:v>44.75433519415084</c:v>
                </c:pt>
                <c:pt idx="8">
                  <c:v>121.10785047954924</c:v>
                </c:pt>
                <c:pt idx="9">
                  <c:v>220.587819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B8-4696-9A8E-71F204AF1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043520"/>
        <c:axId val="414151808"/>
      </c:barChart>
      <c:catAx>
        <c:axId val="41404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151808"/>
        <c:crosses val="autoZero"/>
        <c:auto val="1"/>
        <c:lblAlgn val="ctr"/>
        <c:lblOffset val="100"/>
        <c:noMultiLvlLbl val="0"/>
      </c:catAx>
      <c:valAx>
        <c:axId val="414151808"/>
        <c:scaling>
          <c:orientation val="minMax"/>
          <c:min val="-350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0435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Fund Inv Exp Analysis'!$S$9</c:f>
              <c:strCache>
                <c:ptCount val="1"/>
                <c:pt idx="0">
                  <c:v>% of Total Fund Net NAV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436838863989688E-2"/>
                  <c:y val="-4.8735916950926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52-4636-A811-B3BAFD46E217}"/>
                </c:ext>
              </c:extLst>
            </c:dLbl>
            <c:dLbl>
              <c:idx val="4"/>
              <c:layout>
                <c:manualLayout>
                  <c:x val="-7.9824381332761034E-3"/>
                  <c:y val="-7.3103875426391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52-4636-A811-B3BAFD46E217}"/>
                </c:ext>
              </c:extLst>
            </c:dLbl>
            <c:dLbl>
              <c:idx val="7"/>
              <c:layout>
                <c:manualLayout>
                  <c:x val="-3.1929752533104176E-3"/>
                  <c:y val="-1.21839792377318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52-4636-A811-B3BAFD46E217}"/>
                </c:ext>
              </c:extLst>
            </c:dLbl>
            <c:dLbl>
              <c:idx val="8"/>
              <c:layout>
                <c:manualLayout>
                  <c:x val="-9.5789257599313699E-3"/>
                  <c:y val="-1.2183979237731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52-4636-A811-B3BAFD46E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Analysis'!$A$11:$A$20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'Total Fund Inv Exp Analysis'!$S$11:$S$20</c:f>
              <c:numCache>
                <c:formatCode>0.00%</c:formatCode>
                <c:ptCount val="10"/>
                <c:pt idx="0">
                  <c:v>-3.2954690385557615E-3</c:v>
                </c:pt>
                <c:pt idx="1">
                  <c:v>-5.3055925601859996E-2</c:v>
                </c:pt>
                <c:pt idx="2">
                  <c:v>5.0314828241743659E-2</c:v>
                </c:pt>
                <c:pt idx="3">
                  <c:v>4.3471987147928381E-2</c:v>
                </c:pt>
                <c:pt idx="4">
                  <c:v>2.7378492246276677E-2</c:v>
                </c:pt>
                <c:pt idx="5">
                  <c:v>3.5500568577337181E-2</c:v>
                </c:pt>
                <c:pt idx="6">
                  <c:v>3.8577173727151089E-2</c:v>
                </c:pt>
                <c:pt idx="7">
                  <c:v>1.6914612598455378E-2</c:v>
                </c:pt>
                <c:pt idx="8">
                  <c:v>1.0026772176874982E-3</c:v>
                </c:pt>
                <c:pt idx="9">
                  <c:v>4.4300266592392168E-2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2-4636-A811-B3BAFD46E217}"/>
            </c:ext>
          </c:extLst>
        </c:ser>
        <c:ser>
          <c:idx val="1"/>
          <c:order val="1"/>
          <c:tx>
            <c:strRef>
              <c:f>'Total Fund Inv Exp Analysis'!$R$9</c:f>
              <c:strCache>
                <c:ptCount val="1"/>
                <c:pt idx="0">
                  <c:v>% of Total Fund Gross Exposure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964876266552089E-2"/>
                  <c:y val="-7.3103875426391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52-4636-A811-B3BAFD46E217}"/>
                </c:ext>
              </c:extLst>
            </c:dLbl>
            <c:dLbl>
              <c:idx val="1"/>
              <c:layout>
                <c:manualLayout>
                  <c:x val="1.1175413386586461E-2"/>
                  <c:y val="1.2183979237731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52-4636-A811-B3BAFD46E217}"/>
                </c:ext>
              </c:extLst>
            </c:dLbl>
            <c:dLbl>
              <c:idx val="2"/>
              <c:layout>
                <c:manualLayout>
                  <c:x val="9.5789257599312536E-3"/>
                  <c:y val="-2.23370372298149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52-4636-A811-B3BAFD46E217}"/>
                </c:ext>
              </c:extLst>
            </c:dLbl>
            <c:dLbl>
              <c:idx val="3"/>
              <c:layout>
                <c:manualLayout>
                  <c:x val="1.7561363893207296E-2"/>
                  <c:y val="-2.680475432301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52-4636-A811-B3BAFD46E217}"/>
                </c:ext>
              </c:extLst>
            </c:dLbl>
            <c:dLbl>
              <c:idx val="4"/>
              <c:layout>
                <c:manualLayout>
                  <c:x val="1.27719010132416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52-4636-A811-B3BAFD46E217}"/>
                </c:ext>
              </c:extLst>
            </c:dLbl>
            <c:dLbl>
              <c:idx val="5"/>
              <c:layout>
                <c:manualLayout>
                  <c:x val="7.9824381332760444E-3"/>
                  <c:y val="-2.4367958475463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52-4636-A811-B3BAFD46E217}"/>
                </c:ext>
              </c:extLst>
            </c:dLbl>
            <c:dLbl>
              <c:idx val="6"/>
              <c:layout>
                <c:manualLayout>
                  <c:x val="1.75613638932072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52-4636-A811-B3BAFD46E217}"/>
                </c:ext>
              </c:extLst>
            </c:dLbl>
            <c:dLbl>
              <c:idx val="8"/>
              <c:layout>
                <c:manualLayout>
                  <c:x val="2.07543391465177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52-4636-A811-B3BAFD46E217}"/>
                </c:ext>
              </c:extLst>
            </c:dLbl>
            <c:dLbl>
              <c:idx val="9"/>
              <c:layout>
                <c:manualLayout>
                  <c:x val="6.385950506620601E-3"/>
                  <c:y val="2.4367958475463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52-4636-A811-B3BAFD46E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Fund Inv Exp Analysis'!$A$11:$A$20</c:f>
              <c:strCache>
                <c:ptCount val="10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  <c:pt idx="9">
                  <c:v>FY 2017</c:v>
                </c:pt>
              </c:strCache>
            </c:strRef>
          </c:cat>
          <c:val>
            <c:numRef>
              <c:f>'Total Fund Inv Exp Analysis'!$R$11:$R$20</c:f>
              <c:numCache>
                <c:formatCode>0.00%</c:formatCode>
                <c:ptCount val="10"/>
                <c:pt idx="0">
                  <c:v>-2.9049189784803192E-3</c:v>
                </c:pt>
                <c:pt idx="1">
                  <c:v>-4.5751658509145733E-2</c:v>
                </c:pt>
                <c:pt idx="2">
                  <c:v>4.0615689134410299E-2</c:v>
                </c:pt>
                <c:pt idx="3">
                  <c:v>3.670489751101319E-2</c:v>
                </c:pt>
                <c:pt idx="4">
                  <c:v>2.4454195829681707E-2</c:v>
                </c:pt>
                <c:pt idx="5">
                  <c:v>2.9982780659469133E-2</c:v>
                </c:pt>
                <c:pt idx="6">
                  <c:v>3.0804556541951335E-2</c:v>
                </c:pt>
                <c:pt idx="7">
                  <c:v>1.3879320551238776E-2</c:v>
                </c:pt>
                <c:pt idx="8">
                  <c:v>7.9285771283947506E-4</c:v>
                </c:pt>
                <c:pt idx="9">
                  <c:v>3.2892478405032788E-2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2-4636-A811-B3BAFD46E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169344"/>
        <c:axId val="414183424"/>
      </c:barChart>
      <c:catAx>
        <c:axId val="41416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183424"/>
        <c:crosses val="autoZero"/>
        <c:auto val="1"/>
        <c:lblAlgn val="ctr"/>
        <c:lblOffset val="100"/>
        <c:noMultiLvlLbl val="0"/>
      </c:catAx>
      <c:valAx>
        <c:axId val="414183424"/>
        <c:scaling>
          <c:orientation val="minMax"/>
          <c:max val="6.0000000000000012E-2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414169344"/>
        <c:crosses val="autoZero"/>
        <c:crossBetween val="between"/>
        <c:majorUnit val="1.0000000000000002E-2"/>
        <c:minorUnit val="5.000000000000001E-3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0F21A-FC55-4E42-B1FB-68A5F663FDB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F05E42-E36E-46E1-810A-98567684659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/>
            <a:t>Is the Asset Class Efficient?</a:t>
          </a:r>
        </a:p>
      </dgm:t>
    </dgm:pt>
    <dgm:pt modelId="{B75302D3-9C06-4251-8E59-8C543435AED1}" type="parTrans" cxnId="{C77DB149-8049-4BA8-8036-7B400BB30271}">
      <dgm:prSet/>
      <dgm:spPr/>
      <dgm:t>
        <a:bodyPr/>
        <a:lstStyle/>
        <a:p>
          <a:endParaRPr lang="en-US"/>
        </a:p>
      </dgm:t>
    </dgm:pt>
    <dgm:pt modelId="{FC9CEC82-EC9D-4AE2-9938-908A38F297AC}" type="sibTrans" cxnId="{C77DB149-8049-4BA8-8036-7B400BB30271}">
      <dgm:prSet/>
      <dgm:spPr/>
      <dgm:t>
        <a:bodyPr/>
        <a:lstStyle/>
        <a:p>
          <a:endParaRPr lang="en-US"/>
        </a:p>
      </dgm:t>
    </dgm:pt>
    <dgm:pt modelId="{CC9FFCC9-CE2E-4625-BA1C-ACE035CF21CD}">
      <dgm:prSet phldrT="[Text]" custT="1"/>
      <dgm:spPr/>
      <dgm:t>
        <a:bodyPr/>
        <a:lstStyle/>
        <a:p>
          <a:r>
            <a:rPr lang="en-US" sz="1400" dirty="0">
              <a:solidFill>
                <a:schemeClr val="accent1">
                  <a:lumMod val="75000"/>
                </a:schemeClr>
              </a:solidFill>
            </a:rPr>
            <a:t>Internal Passive Management</a:t>
          </a:r>
        </a:p>
      </dgm:t>
    </dgm:pt>
    <dgm:pt modelId="{F35DEE64-2D86-4EBE-B1BA-3DDD3D4D2A03}" type="parTrans" cxnId="{6B0E75E3-3A5E-4287-92B7-22DDC704233D}">
      <dgm:prSet/>
      <dgm:spPr/>
      <dgm:t>
        <a:bodyPr/>
        <a:lstStyle/>
        <a:p>
          <a:endParaRPr lang="en-US"/>
        </a:p>
      </dgm:t>
    </dgm:pt>
    <dgm:pt modelId="{A71F65BA-CB43-479A-AA38-8FFC0AF55F0E}" type="sibTrans" cxnId="{6B0E75E3-3A5E-4287-92B7-22DDC704233D}">
      <dgm:prSet/>
      <dgm:spPr/>
      <dgm:t>
        <a:bodyPr/>
        <a:lstStyle/>
        <a:p>
          <a:endParaRPr lang="en-US"/>
        </a:p>
      </dgm:t>
    </dgm:pt>
    <dgm:pt modelId="{C6992B75-C68D-4175-84DD-6C6E32E4016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/>
            <a:t>PSERS Staff      has Skill?</a:t>
          </a:r>
        </a:p>
      </dgm:t>
    </dgm:pt>
    <dgm:pt modelId="{08096455-1595-4A6D-A252-7C35F476DFAC}" type="parTrans" cxnId="{1C9C15BC-1C3F-4A82-82FE-C7F9D92D0041}">
      <dgm:prSet/>
      <dgm:spPr/>
      <dgm:t>
        <a:bodyPr/>
        <a:lstStyle/>
        <a:p>
          <a:endParaRPr lang="en-US"/>
        </a:p>
      </dgm:t>
    </dgm:pt>
    <dgm:pt modelId="{92BB7EB5-3435-44BF-97E1-F162A06B063F}" type="sibTrans" cxnId="{1C9C15BC-1C3F-4A82-82FE-C7F9D92D0041}">
      <dgm:prSet/>
      <dgm:spPr/>
      <dgm:t>
        <a:bodyPr/>
        <a:lstStyle/>
        <a:p>
          <a:endParaRPr lang="en-US"/>
        </a:p>
      </dgm:t>
    </dgm:pt>
    <dgm:pt modelId="{893BC4A5-0D14-4D3A-909E-7EE21F1E55D8}">
      <dgm:prSet phldrT="[Text]" custT="1"/>
      <dgm:spPr/>
      <dgm:t>
        <a:bodyPr/>
        <a:lstStyle/>
        <a:p>
          <a:r>
            <a:rPr lang="en-US" sz="1400" dirty="0">
              <a:solidFill>
                <a:schemeClr val="accent1">
                  <a:lumMod val="75000"/>
                </a:schemeClr>
              </a:solidFill>
            </a:rPr>
            <a:t>Internal Active Management</a:t>
          </a:r>
        </a:p>
      </dgm:t>
    </dgm:pt>
    <dgm:pt modelId="{6DF5D21E-F6F8-4ED8-AED7-4F26D41BA1BD}" type="parTrans" cxnId="{C0C1AA27-F4E2-405E-95B1-90ED51D7DD85}">
      <dgm:prSet/>
      <dgm:spPr/>
      <dgm:t>
        <a:bodyPr/>
        <a:lstStyle/>
        <a:p>
          <a:endParaRPr lang="en-US"/>
        </a:p>
      </dgm:t>
    </dgm:pt>
    <dgm:pt modelId="{D544D739-0FAA-44E3-8F60-9C5CAB3C137A}" type="sibTrans" cxnId="{C0C1AA27-F4E2-405E-95B1-90ED51D7DD85}">
      <dgm:prSet/>
      <dgm:spPr/>
      <dgm:t>
        <a:bodyPr/>
        <a:lstStyle/>
        <a:p>
          <a:endParaRPr lang="en-US"/>
        </a:p>
      </dgm:t>
    </dgm:pt>
    <dgm:pt modelId="{3A95569E-B842-4793-A5E1-3E9FEE6D8B8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/>
            <a:t>External Manager has Skill?</a:t>
          </a:r>
        </a:p>
      </dgm:t>
    </dgm:pt>
    <dgm:pt modelId="{B0DD6A04-03D8-40DB-8644-D5D745DF28F8}" type="parTrans" cxnId="{34C6D3F5-4A44-4CA3-9677-0B8201A2858A}">
      <dgm:prSet/>
      <dgm:spPr/>
      <dgm:t>
        <a:bodyPr/>
        <a:lstStyle/>
        <a:p>
          <a:endParaRPr lang="en-US"/>
        </a:p>
      </dgm:t>
    </dgm:pt>
    <dgm:pt modelId="{22140869-6C3D-4FDC-889E-9940CAAAB088}" type="sibTrans" cxnId="{34C6D3F5-4A44-4CA3-9677-0B8201A2858A}">
      <dgm:prSet/>
      <dgm:spPr/>
      <dgm:t>
        <a:bodyPr/>
        <a:lstStyle/>
        <a:p>
          <a:endParaRPr lang="en-US"/>
        </a:p>
      </dgm:t>
    </dgm:pt>
    <dgm:pt modelId="{7DEB34F5-5739-4CAA-B34D-90EA4C6EE0D6}">
      <dgm:prSet phldrT="[Text]" custT="1"/>
      <dgm:spPr/>
      <dgm:t>
        <a:bodyPr/>
        <a:lstStyle/>
        <a:p>
          <a:r>
            <a:rPr lang="en-US" sz="1400" dirty="0">
              <a:solidFill>
                <a:schemeClr val="accent1">
                  <a:lumMod val="75000"/>
                </a:schemeClr>
              </a:solidFill>
            </a:rPr>
            <a:t>External Active Management</a:t>
          </a:r>
        </a:p>
      </dgm:t>
    </dgm:pt>
    <dgm:pt modelId="{92D99C79-6C3E-4A27-A7D6-2F90D67C89AF}" type="parTrans" cxnId="{F8FDCDE6-3236-4550-A63C-5124943BEC1F}">
      <dgm:prSet/>
      <dgm:spPr/>
      <dgm:t>
        <a:bodyPr/>
        <a:lstStyle/>
        <a:p>
          <a:endParaRPr lang="en-US"/>
        </a:p>
      </dgm:t>
    </dgm:pt>
    <dgm:pt modelId="{CF2A8A1E-CF31-4F95-8813-57F8F38BAB9E}" type="sibTrans" cxnId="{F8FDCDE6-3236-4550-A63C-5124943BEC1F}">
      <dgm:prSet/>
      <dgm:spPr/>
      <dgm:t>
        <a:bodyPr/>
        <a:lstStyle/>
        <a:p>
          <a:endParaRPr lang="en-US"/>
        </a:p>
      </dgm:t>
    </dgm:pt>
    <dgm:pt modelId="{B83D3A99-A68F-4784-A137-4C05EDB672E2}" type="pres">
      <dgm:prSet presAssocID="{B070F21A-FC55-4E42-B1FB-68A5F663FDBE}" presName="Name0" presStyleCnt="0">
        <dgm:presLayoutVars>
          <dgm:dir/>
          <dgm:animLvl val="lvl"/>
          <dgm:resizeHandles val="exact"/>
        </dgm:presLayoutVars>
      </dgm:prSet>
      <dgm:spPr/>
    </dgm:pt>
    <dgm:pt modelId="{08D8DA37-88A3-4D40-8A82-8DBA7E050B4D}" type="pres">
      <dgm:prSet presAssocID="{BCF05E42-E36E-46E1-810A-985676846595}" presName="vertFlow" presStyleCnt="0"/>
      <dgm:spPr/>
    </dgm:pt>
    <dgm:pt modelId="{F6F96C75-BA5D-47CA-A19A-D888C1C170EA}" type="pres">
      <dgm:prSet presAssocID="{BCF05E42-E36E-46E1-810A-985676846595}" presName="header" presStyleLbl="node1" presStyleIdx="0" presStyleCnt="3" custScaleX="31227" custScaleY="40403"/>
      <dgm:spPr/>
    </dgm:pt>
    <dgm:pt modelId="{A1574A7D-2FB1-49A2-B263-E7A803CA09EE}" type="pres">
      <dgm:prSet presAssocID="{F35DEE64-2D86-4EBE-B1BA-3DDD3D4D2A03}" presName="parTrans" presStyleLbl="sibTrans2D1" presStyleIdx="0" presStyleCnt="3"/>
      <dgm:spPr/>
    </dgm:pt>
    <dgm:pt modelId="{964DDDEE-71C7-4A50-A6CE-3050CF21D229}" type="pres">
      <dgm:prSet presAssocID="{CC9FFCC9-CE2E-4625-BA1C-ACE035CF21CD}" presName="child" presStyleLbl="alignAccFollowNode1" presStyleIdx="0" presStyleCnt="3" custScaleX="31227" custScaleY="40403" custLinFactNeighborX="7" custLinFactNeighborY="65173">
        <dgm:presLayoutVars>
          <dgm:chMax val="0"/>
          <dgm:bulletEnabled val="1"/>
        </dgm:presLayoutVars>
      </dgm:prSet>
      <dgm:spPr/>
    </dgm:pt>
    <dgm:pt modelId="{04DD8124-7A0B-4FC5-9A12-764D87966C2E}" type="pres">
      <dgm:prSet presAssocID="{BCF05E42-E36E-46E1-810A-985676846595}" presName="hSp" presStyleCnt="0"/>
      <dgm:spPr/>
    </dgm:pt>
    <dgm:pt modelId="{107380D8-4912-4C7D-B25C-100BD1DDEF1C}" type="pres">
      <dgm:prSet presAssocID="{C6992B75-C68D-4175-84DD-6C6E32E4016C}" presName="vertFlow" presStyleCnt="0"/>
      <dgm:spPr/>
    </dgm:pt>
    <dgm:pt modelId="{B7A5CB8D-395D-4003-BB04-B931C284801F}" type="pres">
      <dgm:prSet presAssocID="{C6992B75-C68D-4175-84DD-6C6E32E4016C}" presName="header" presStyleLbl="node1" presStyleIdx="1" presStyleCnt="3" custScaleX="31227" custScaleY="40403"/>
      <dgm:spPr/>
    </dgm:pt>
    <dgm:pt modelId="{959DD389-70B3-4D8A-8B63-573AF6C4B5DC}" type="pres">
      <dgm:prSet presAssocID="{6DF5D21E-F6F8-4ED8-AED7-4F26D41BA1BD}" presName="parTrans" presStyleLbl="sibTrans2D1" presStyleIdx="1" presStyleCnt="3"/>
      <dgm:spPr/>
    </dgm:pt>
    <dgm:pt modelId="{E79394B0-13C2-4D71-971F-7C3066F7EC8B}" type="pres">
      <dgm:prSet presAssocID="{893BC4A5-0D14-4D3A-909E-7EE21F1E55D8}" presName="child" presStyleLbl="alignAccFollowNode1" presStyleIdx="1" presStyleCnt="3" custScaleX="31227" custScaleY="40403" custLinFactNeighborX="7" custLinFactNeighborY="65173">
        <dgm:presLayoutVars>
          <dgm:chMax val="0"/>
          <dgm:bulletEnabled val="1"/>
        </dgm:presLayoutVars>
      </dgm:prSet>
      <dgm:spPr/>
    </dgm:pt>
    <dgm:pt modelId="{C0492146-49F7-4F9B-89BC-D91E6D13ADB8}" type="pres">
      <dgm:prSet presAssocID="{C6992B75-C68D-4175-84DD-6C6E32E4016C}" presName="hSp" presStyleCnt="0"/>
      <dgm:spPr/>
    </dgm:pt>
    <dgm:pt modelId="{A7148BDF-0E55-42AC-97B8-595F189835C9}" type="pres">
      <dgm:prSet presAssocID="{3A95569E-B842-4793-A5E1-3E9FEE6D8B8C}" presName="vertFlow" presStyleCnt="0"/>
      <dgm:spPr/>
    </dgm:pt>
    <dgm:pt modelId="{2B80025B-B31F-4BD6-B77F-9E9A41A717E5}" type="pres">
      <dgm:prSet presAssocID="{3A95569E-B842-4793-A5E1-3E9FEE6D8B8C}" presName="header" presStyleLbl="node1" presStyleIdx="2" presStyleCnt="3" custScaleX="31227" custScaleY="40403"/>
      <dgm:spPr/>
    </dgm:pt>
    <dgm:pt modelId="{667B61CC-DDD3-4980-BC47-10BC5139AFBD}" type="pres">
      <dgm:prSet presAssocID="{92D99C79-6C3E-4A27-A7D6-2F90D67C89AF}" presName="parTrans" presStyleLbl="sibTrans2D1" presStyleIdx="2" presStyleCnt="3"/>
      <dgm:spPr/>
    </dgm:pt>
    <dgm:pt modelId="{809B4AA4-7002-45F9-9AB0-77BE62B743A8}" type="pres">
      <dgm:prSet presAssocID="{7DEB34F5-5739-4CAA-B34D-90EA4C6EE0D6}" presName="child" presStyleLbl="alignAccFollowNode1" presStyleIdx="2" presStyleCnt="3" custScaleX="31227" custScaleY="40403" custLinFactNeighborX="-228" custLinFactNeighborY="65173">
        <dgm:presLayoutVars>
          <dgm:chMax val="0"/>
          <dgm:bulletEnabled val="1"/>
        </dgm:presLayoutVars>
      </dgm:prSet>
      <dgm:spPr/>
    </dgm:pt>
  </dgm:ptLst>
  <dgm:cxnLst>
    <dgm:cxn modelId="{FB948C16-9310-432A-B830-9D9678044497}" type="presOf" srcId="{92D99C79-6C3E-4A27-A7D6-2F90D67C89AF}" destId="{667B61CC-DDD3-4980-BC47-10BC5139AFBD}" srcOrd="0" destOrd="0" presId="urn:microsoft.com/office/officeart/2005/8/layout/lProcess1"/>
    <dgm:cxn modelId="{5CB46826-AED3-46A4-92D2-83612590C526}" type="presOf" srcId="{893BC4A5-0D14-4D3A-909E-7EE21F1E55D8}" destId="{E79394B0-13C2-4D71-971F-7C3066F7EC8B}" srcOrd="0" destOrd="0" presId="urn:microsoft.com/office/officeart/2005/8/layout/lProcess1"/>
    <dgm:cxn modelId="{C0C1AA27-F4E2-405E-95B1-90ED51D7DD85}" srcId="{C6992B75-C68D-4175-84DD-6C6E32E4016C}" destId="{893BC4A5-0D14-4D3A-909E-7EE21F1E55D8}" srcOrd="0" destOrd="0" parTransId="{6DF5D21E-F6F8-4ED8-AED7-4F26D41BA1BD}" sibTransId="{D544D739-0FAA-44E3-8F60-9C5CAB3C137A}"/>
    <dgm:cxn modelId="{43CFD640-D1F1-4B84-8D83-78BBEA8D73DE}" type="presOf" srcId="{F35DEE64-2D86-4EBE-B1BA-3DDD3D4D2A03}" destId="{A1574A7D-2FB1-49A2-B263-E7A803CA09EE}" srcOrd="0" destOrd="0" presId="urn:microsoft.com/office/officeart/2005/8/layout/lProcess1"/>
    <dgm:cxn modelId="{E411A547-6046-4CD2-9C1C-D789BE3A91A7}" type="presOf" srcId="{C6992B75-C68D-4175-84DD-6C6E32E4016C}" destId="{B7A5CB8D-395D-4003-BB04-B931C284801F}" srcOrd="0" destOrd="0" presId="urn:microsoft.com/office/officeart/2005/8/layout/lProcess1"/>
    <dgm:cxn modelId="{C77DB149-8049-4BA8-8036-7B400BB30271}" srcId="{B070F21A-FC55-4E42-B1FB-68A5F663FDBE}" destId="{BCF05E42-E36E-46E1-810A-985676846595}" srcOrd="0" destOrd="0" parTransId="{B75302D3-9C06-4251-8E59-8C543435AED1}" sibTransId="{FC9CEC82-EC9D-4AE2-9938-908A38F297AC}"/>
    <dgm:cxn modelId="{D500C090-629C-4180-BB92-AA716B102B4E}" type="presOf" srcId="{7DEB34F5-5739-4CAA-B34D-90EA4C6EE0D6}" destId="{809B4AA4-7002-45F9-9AB0-77BE62B743A8}" srcOrd="0" destOrd="0" presId="urn:microsoft.com/office/officeart/2005/8/layout/lProcess1"/>
    <dgm:cxn modelId="{E8217296-DE5E-486B-9EA9-CE38377AD591}" type="presOf" srcId="{BCF05E42-E36E-46E1-810A-985676846595}" destId="{F6F96C75-BA5D-47CA-A19A-D888C1C170EA}" srcOrd="0" destOrd="0" presId="urn:microsoft.com/office/officeart/2005/8/layout/lProcess1"/>
    <dgm:cxn modelId="{DBAE81B3-1016-4892-9409-6C8ACC5F224E}" type="presOf" srcId="{6DF5D21E-F6F8-4ED8-AED7-4F26D41BA1BD}" destId="{959DD389-70B3-4D8A-8B63-573AF6C4B5DC}" srcOrd="0" destOrd="0" presId="urn:microsoft.com/office/officeart/2005/8/layout/lProcess1"/>
    <dgm:cxn modelId="{1C9C15BC-1C3F-4A82-82FE-C7F9D92D0041}" srcId="{B070F21A-FC55-4E42-B1FB-68A5F663FDBE}" destId="{C6992B75-C68D-4175-84DD-6C6E32E4016C}" srcOrd="1" destOrd="0" parTransId="{08096455-1595-4A6D-A252-7C35F476DFAC}" sibTransId="{92BB7EB5-3435-44BF-97E1-F162A06B063F}"/>
    <dgm:cxn modelId="{DAF8CCC8-E7D0-45C4-B6AD-9D69A2277763}" type="presOf" srcId="{3A95569E-B842-4793-A5E1-3E9FEE6D8B8C}" destId="{2B80025B-B31F-4BD6-B77F-9E9A41A717E5}" srcOrd="0" destOrd="0" presId="urn:microsoft.com/office/officeart/2005/8/layout/lProcess1"/>
    <dgm:cxn modelId="{6B0E75E3-3A5E-4287-92B7-22DDC704233D}" srcId="{BCF05E42-E36E-46E1-810A-985676846595}" destId="{CC9FFCC9-CE2E-4625-BA1C-ACE035CF21CD}" srcOrd="0" destOrd="0" parTransId="{F35DEE64-2D86-4EBE-B1BA-3DDD3D4D2A03}" sibTransId="{A71F65BA-CB43-479A-AA38-8FFC0AF55F0E}"/>
    <dgm:cxn modelId="{F8FDCDE6-3236-4550-A63C-5124943BEC1F}" srcId="{3A95569E-B842-4793-A5E1-3E9FEE6D8B8C}" destId="{7DEB34F5-5739-4CAA-B34D-90EA4C6EE0D6}" srcOrd="0" destOrd="0" parTransId="{92D99C79-6C3E-4A27-A7D6-2F90D67C89AF}" sibTransId="{CF2A8A1E-CF31-4F95-8813-57F8F38BAB9E}"/>
    <dgm:cxn modelId="{BBE6E5F2-3065-43AF-B6A6-A9180A2D7ACF}" type="presOf" srcId="{B070F21A-FC55-4E42-B1FB-68A5F663FDBE}" destId="{B83D3A99-A68F-4784-A137-4C05EDB672E2}" srcOrd="0" destOrd="0" presId="urn:microsoft.com/office/officeart/2005/8/layout/lProcess1"/>
    <dgm:cxn modelId="{34C6D3F5-4A44-4CA3-9677-0B8201A2858A}" srcId="{B070F21A-FC55-4E42-B1FB-68A5F663FDBE}" destId="{3A95569E-B842-4793-A5E1-3E9FEE6D8B8C}" srcOrd="2" destOrd="0" parTransId="{B0DD6A04-03D8-40DB-8644-D5D745DF28F8}" sibTransId="{22140869-6C3D-4FDC-889E-9940CAAAB088}"/>
    <dgm:cxn modelId="{93B18CFE-7A35-4351-8892-578A863363FF}" type="presOf" srcId="{CC9FFCC9-CE2E-4625-BA1C-ACE035CF21CD}" destId="{964DDDEE-71C7-4A50-A6CE-3050CF21D229}" srcOrd="0" destOrd="0" presId="urn:microsoft.com/office/officeart/2005/8/layout/lProcess1"/>
    <dgm:cxn modelId="{A665964B-E8A5-401A-A6BF-FE8194276235}" type="presParOf" srcId="{B83D3A99-A68F-4784-A137-4C05EDB672E2}" destId="{08D8DA37-88A3-4D40-8A82-8DBA7E050B4D}" srcOrd="0" destOrd="0" presId="urn:microsoft.com/office/officeart/2005/8/layout/lProcess1"/>
    <dgm:cxn modelId="{80C6085D-4B78-4D21-916B-F0A59A247D99}" type="presParOf" srcId="{08D8DA37-88A3-4D40-8A82-8DBA7E050B4D}" destId="{F6F96C75-BA5D-47CA-A19A-D888C1C170EA}" srcOrd="0" destOrd="0" presId="urn:microsoft.com/office/officeart/2005/8/layout/lProcess1"/>
    <dgm:cxn modelId="{76960065-114E-4090-844F-8006DDC9E9D9}" type="presParOf" srcId="{08D8DA37-88A3-4D40-8A82-8DBA7E050B4D}" destId="{A1574A7D-2FB1-49A2-B263-E7A803CA09EE}" srcOrd="1" destOrd="0" presId="urn:microsoft.com/office/officeart/2005/8/layout/lProcess1"/>
    <dgm:cxn modelId="{7DF7CEF3-C1E3-4E6C-BFF7-5E7FB087D6A3}" type="presParOf" srcId="{08D8DA37-88A3-4D40-8A82-8DBA7E050B4D}" destId="{964DDDEE-71C7-4A50-A6CE-3050CF21D229}" srcOrd="2" destOrd="0" presId="urn:microsoft.com/office/officeart/2005/8/layout/lProcess1"/>
    <dgm:cxn modelId="{6908DC16-D373-4ECB-9645-C01341925C9F}" type="presParOf" srcId="{B83D3A99-A68F-4784-A137-4C05EDB672E2}" destId="{04DD8124-7A0B-4FC5-9A12-764D87966C2E}" srcOrd="1" destOrd="0" presId="urn:microsoft.com/office/officeart/2005/8/layout/lProcess1"/>
    <dgm:cxn modelId="{D7E5071C-4EE0-4964-8AB5-FBF5740E7353}" type="presParOf" srcId="{B83D3A99-A68F-4784-A137-4C05EDB672E2}" destId="{107380D8-4912-4C7D-B25C-100BD1DDEF1C}" srcOrd="2" destOrd="0" presId="urn:microsoft.com/office/officeart/2005/8/layout/lProcess1"/>
    <dgm:cxn modelId="{5BD06E0A-149D-47E3-9CB2-DF41EB6A5C66}" type="presParOf" srcId="{107380D8-4912-4C7D-B25C-100BD1DDEF1C}" destId="{B7A5CB8D-395D-4003-BB04-B931C284801F}" srcOrd="0" destOrd="0" presId="urn:microsoft.com/office/officeart/2005/8/layout/lProcess1"/>
    <dgm:cxn modelId="{28D3288D-A235-4F1C-B567-499D2A458FDB}" type="presParOf" srcId="{107380D8-4912-4C7D-B25C-100BD1DDEF1C}" destId="{959DD389-70B3-4D8A-8B63-573AF6C4B5DC}" srcOrd="1" destOrd="0" presId="urn:microsoft.com/office/officeart/2005/8/layout/lProcess1"/>
    <dgm:cxn modelId="{02020C80-D241-4739-8BD4-ADD1B0EAE511}" type="presParOf" srcId="{107380D8-4912-4C7D-B25C-100BD1DDEF1C}" destId="{E79394B0-13C2-4D71-971F-7C3066F7EC8B}" srcOrd="2" destOrd="0" presId="urn:microsoft.com/office/officeart/2005/8/layout/lProcess1"/>
    <dgm:cxn modelId="{7B51A846-0E17-4AD6-9212-617CF4CDA8B2}" type="presParOf" srcId="{B83D3A99-A68F-4784-A137-4C05EDB672E2}" destId="{C0492146-49F7-4F9B-89BC-D91E6D13ADB8}" srcOrd="3" destOrd="0" presId="urn:microsoft.com/office/officeart/2005/8/layout/lProcess1"/>
    <dgm:cxn modelId="{A56B6765-E302-41B2-86F5-BACAE19199C8}" type="presParOf" srcId="{B83D3A99-A68F-4784-A137-4C05EDB672E2}" destId="{A7148BDF-0E55-42AC-97B8-595F189835C9}" srcOrd="4" destOrd="0" presId="urn:microsoft.com/office/officeart/2005/8/layout/lProcess1"/>
    <dgm:cxn modelId="{C26BA0E1-DF3B-4B54-B28F-2825D5E1D425}" type="presParOf" srcId="{A7148BDF-0E55-42AC-97B8-595F189835C9}" destId="{2B80025B-B31F-4BD6-B77F-9E9A41A717E5}" srcOrd="0" destOrd="0" presId="urn:microsoft.com/office/officeart/2005/8/layout/lProcess1"/>
    <dgm:cxn modelId="{8CB550F9-7374-4CEE-8B04-D84E2AAF2FD1}" type="presParOf" srcId="{A7148BDF-0E55-42AC-97B8-595F189835C9}" destId="{667B61CC-DDD3-4980-BC47-10BC5139AFBD}" srcOrd="1" destOrd="0" presId="urn:microsoft.com/office/officeart/2005/8/layout/lProcess1"/>
    <dgm:cxn modelId="{D6282C8C-0634-4B30-84F5-1207CAD69A8F}" type="presParOf" srcId="{A7148BDF-0E55-42AC-97B8-595F189835C9}" destId="{809B4AA4-7002-45F9-9AB0-77BE62B743A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96C75-BA5D-47CA-A19A-D888C1C170EA}">
      <dsp:nvSpPr>
        <dsp:cNvPr id="0" name=""/>
        <dsp:cNvSpPr/>
      </dsp:nvSpPr>
      <dsp:spPr>
        <a:xfrm>
          <a:off x="533" y="699844"/>
          <a:ext cx="1663141" cy="5379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 the Asset Class Efficient?</a:t>
          </a:r>
        </a:p>
      </dsp:txBody>
      <dsp:txXfrm>
        <a:off x="16289" y="715600"/>
        <a:ext cx="1631629" cy="506451"/>
      </dsp:txXfrm>
    </dsp:sp>
    <dsp:sp modelId="{A1574A7D-2FB1-49A2-B263-E7A803CA09EE}">
      <dsp:nvSpPr>
        <dsp:cNvPr id="0" name=""/>
        <dsp:cNvSpPr/>
      </dsp:nvSpPr>
      <dsp:spPr>
        <a:xfrm rot="5399020">
          <a:off x="639854" y="1506173"/>
          <a:ext cx="384871" cy="2330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DDDEE-71C7-4A50-A6CE-3050CF21D229}">
      <dsp:nvSpPr>
        <dsp:cNvPr id="0" name=""/>
        <dsp:cNvSpPr/>
      </dsp:nvSpPr>
      <dsp:spPr>
        <a:xfrm>
          <a:off x="906" y="2007550"/>
          <a:ext cx="1663141" cy="5379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</a:rPr>
            <a:t>Internal Passive Management</a:t>
          </a:r>
        </a:p>
      </dsp:txBody>
      <dsp:txXfrm>
        <a:off x="16662" y="2023306"/>
        <a:ext cx="1631629" cy="506451"/>
      </dsp:txXfrm>
    </dsp:sp>
    <dsp:sp modelId="{B7A5CB8D-395D-4003-BB04-B931C284801F}">
      <dsp:nvSpPr>
        <dsp:cNvPr id="0" name=""/>
        <dsp:cNvSpPr/>
      </dsp:nvSpPr>
      <dsp:spPr>
        <a:xfrm>
          <a:off x="2409310" y="699844"/>
          <a:ext cx="1663141" cy="5379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PSERS Staff      has Skill?</a:t>
          </a:r>
        </a:p>
      </dsp:txBody>
      <dsp:txXfrm>
        <a:off x="2425066" y="715600"/>
        <a:ext cx="1631629" cy="506451"/>
      </dsp:txXfrm>
    </dsp:sp>
    <dsp:sp modelId="{959DD389-70B3-4D8A-8B63-573AF6C4B5DC}">
      <dsp:nvSpPr>
        <dsp:cNvPr id="0" name=""/>
        <dsp:cNvSpPr/>
      </dsp:nvSpPr>
      <dsp:spPr>
        <a:xfrm rot="5399020">
          <a:off x="3048632" y="1506173"/>
          <a:ext cx="384871" cy="2330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394B0-13C2-4D71-971F-7C3066F7EC8B}">
      <dsp:nvSpPr>
        <dsp:cNvPr id="0" name=""/>
        <dsp:cNvSpPr/>
      </dsp:nvSpPr>
      <dsp:spPr>
        <a:xfrm>
          <a:off x="2409683" y="2007550"/>
          <a:ext cx="1663141" cy="5379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</a:rPr>
            <a:t>Internal Active Management</a:t>
          </a:r>
        </a:p>
      </dsp:txBody>
      <dsp:txXfrm>
        <a:off x="2425439" y="2023306"/>
        <a:ext cx="1631629" cy="506451"/>
      </dsp:txXfrm>
    </dsp:sp>
    <dsp:sp modelId="{2B80025B-B31F-4BD6-B77F-9E9A41A717E5}">
      <dsp:nvSpPr>
        <dsp:cNvPr id="0" name=""/>
        <dsp:cNvSpPr/>
      </dsp:nvSpPr>
      <dsp:spPr>
        <a:xfrm>
          <a:off x="4818088" y="699844"/>
          <a:ext cx="1663141" cy="5379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External Manager has Skill?</a:t>
          </a:r>
        </a:p>
      </dsp:txBody>
      <dsp:txXfrm>
        <a:off x="4833844" y="715600"/>
        <a:ext cx="1631629" cy="506451"/>
      </dsp:txXfrm>
    </dsp:sp>
    <dsp:sp modelId="{667B61CC-DDD3-4980-BC47-10BC5139AFBD}">
      <dsp:nvSpPr>
        <dsp:cNvPr id="0" name=""/>
        <dsp:cNvSpPr/>
      </dsp:nvSpPr>
      <dsp:spPr>
        <a:xfrm rot="5431922">
          <a:off x="5451142" y="1506173"/>
          <a:ext cx="384888" cy="2330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B4AA4-7002-45F9-9AB0-77BE62B743A8}">
      <dsp:nvSpPr>
        <dsp:cNvPr id="0" name=""/>
        <dsp:cNvSpPr/>
      </dsp:nvSpPr>
      <dsp:spPr>
        <a:xfrm>
          <a:off x="4805944" y="2007550"/>
          <a:ext cx="1663141" cy="5379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</a:rPr>
            <a:t>External Active Management</a:t>
          </a:r>
        </a:p>
      </dsp:txBody>
      <dsp:txXfrm>
        <a:off x="4821700" y="2023306"/>
        <a:ext cx="1631629" cy="50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0.0025</cdr:y>
    </cdr:from>
    <cdr:to>
      <cdr:x>1</cdr:x>
      <cdr:y>0.0825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1906"/>
          <a:ext cx="10060781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accent1">
                  <a:lumMod val="75000"/>
                </a:schemeClr>
              </a:solidFill>
            </a:rPr>
            <a:t>Expenses as % of Net NAV and Gross Exposure</a:t>
          </a:r>
        </a:p>
      </cdr:txBody>
    </cdr:sp>
  </cdr:relSizeAnchor>
  <cdr:relSizeAnchor xmlns:cdr="http://schemas.openxmlformats.org/drawingml/2006/chartDrawing">
    <cdr:from>
      <cdr:x>0.16603</cdr:x>
      <cdr:y>0.78373</cdr:y>
    </cdr:from>
    <cdr:to>
      <cdr:x>0.48272</cdr:x>
      <cdr:y>0.92994</cdr:y>
    </cdr:to>
    <cdr:grpSp>
      <cdr:nvGrpSpPr>
        <cdr:cNvPr id="17" name="Group 16"/>
        <cdr:cNvGrpSpPr/>
      </cdr:nvGrpSpPr>
      <cdr:grpSpPr>
        <a:xfrm xmlns:a="http://schemas.openxmlformats.org/drawingml/2006/main">
          <a:off x="1320763" y="4084614"/>
          <a:ext cx="2519257" cy="762012"/>
          <a:chOff x="1830929" y="4028983"/>
          <a:chExt cx="3492191" cy="751648"/>
        </a:xfrm>
      </cdr:grpSpPr>
      <cdr:sp macro="" textlink="">
        <cdr:nvSpPr>
          <cdr:cNvPr id="2" name="Right Brace 1"/>
          <cdr:cNvSpPr/>
        </cdr:nvSpPr>
        <cdr:spPr>
          <a:xfrm xmlns:a="http://schemas.openxmlformats.org/drawingml/2006/main" rot="16200000">
            <a:off x="3430526" y="2888037"/>
            <a:ext cx="292997" cy="3492191"/>
          </a:xfrm>
          <a:prstGeom xmlns:a="http://schemas.openxmlformats.org/drawingml/2006/main" prst="rightBrace">
            <a:avLst/>
          </a:prstGeom>
          <a:ln xmlns:a="http://schemas.openxmlformats.org/drawingml/2006/main">
            <a:solidFill>
              <a:schemeClr val="accent1">
                <a:lumMod val="7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2042186" y="4179313"/>
            <a:ext cx="3168898" cy="30066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% of Total Fund Net NAV</a:t>
            </a:r>
          </a:p>
        </cdr:txBody>
      </cdr:sp>
      <cdr:cxnSp macro="">
        <cdr:nvCxnSpPr>
          <cdr:cNvPr id="8" name="Straight Arrow Connector 7"/>
          <cdr:cNvCxnSpPr/>
        </cdr:nvCxnSpPr>
        <cdr:spPr>
          <a:xfrm xmlns:a="http://schemas.openxmlformats.org/drawingml/2006/main" flipV="1">
            <a:off x="3732265" y="4028983"/>
            <a:ext cx="211260" cy="225496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accent1">
                <a:lumMod val="75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0.51088</cdr:x>
      <cdr:y>0.78373</cdr:y>
    </cdr:from>
    <cdr:to>
      <cdr:x>0.90361</cdr:x>
      <cdr:y>0.92994</cdr:y>
    </cdr:to>
    <cdr:grpSp>
      <cdr:nvGrpSpPr>
        <cdr:cNvPr id="18" name="Group 17"/>
        <cdr:cNvGrpSpPr/>
      </cdr:nvGrpSpPr>
      <cdr:grpSpPr>
        <a:xfrm xmlns:a="http://schemas.openxmlformats.org/drawingml/2006/main">
          <a:off x="4064031" y="4084614"/>
          <a:ext cx="3124153" cy="762012"/>
          <a:chOff x="5633536" y="4029003"/>
          <a:chExt cx="4330830" cy="751636"/>
        </a:xfrm>
      </cdr:grpSpPr>
      <cdr:sp macro="" textlink="">
        <cdr:nvSpPr>
          <cdr:cNvPr id="5" name="Right Brace 4"/>
          <cdr:cNvSpPr/>
        </cdr:nvSpPr>
        <cdr:spPr>
          <a:xfrm xmlns:a="http://schemas.openxmlformats.org/drawingml/2006/main" rot="16200000">
            <a:off x="7365861" y="2815911"/>
            <a:ext cx="288469" cy="3640988"/>
          </a:xfrm>
          <a:prstGeom xmlns:a="http://schemas.openxmlformats.org/drawingml/2006/main" prst="rightBrace">
            <a:avLst/>
          </a:prstGeom>
          <a:ln xmlns:a="http://schemas.openxmlformats.org/drawingml/2006/main">
            <a:solidFill>
              <a:schemeClr val="accent1">
                <a:lumMod val="7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5633536" y="4254494"/>
            <a:ext cx="4330830" cy="22549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% of Total Fund Gross</a:t>
            </a:r>
            <a:r>
              <a:rPr lang="en-US" sz="1600" baseline="0" dirty="0">
                <a:solidFill>
                  <a:schemeClr val="accent1">
                    <a:lumMod val="75000"/>
                  </a:schemeClr>
                </a:solidFill>
              </a:rPr>
              <a:t> Exposure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cdr:txBody>
      </cdr:sp>
      <cdr:cxnSp macro="">
        <cdr:nvCxnSpPr>
          <cdr:cNvPr id="10" name="Straight Arrow Connector 9"/>
          <cdr:cNvCxnSpPr>
            <a:stCxn xmlns:a="http://schemas.openxmlformats.org/drawingml/2006/main" id="6" idx="0"/>
          </cdr:cNvCxnSpPr>
        </cdr:nvCxnSpPr>
        <cdr:spPr>
          <a:xfrm xmlns:a="http://schemas.openxmlformats.org/drawingml/2006/main" flipH="1" flipV="1">
            <a:off x="7640506" y="4029003"/>
            <a:ext cx="158446" cy="225491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accent1">
                <a:lumMod val="75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0.48294</cdr:x>
      <cdr:y>0.69292</cdr:y>
    </cdr:from>
    <cdr:to>
      <cdr:x>1</cdr:x>
      <cdr:y>0.83465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41750" y="3611324"/>
          <a:ext cx="4113213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Gross Alpha is excess earnings (without regard for investment expenses) above the earnings of the relevant benchmark index.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0.48294</cdr:x>
      <cdr:y>0.63753</cdr:y>
    </cdr:from>
    <cdr:to>
      <cdr:x>1</cdr:x>
      <cdr:y>0.77926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41750" y="3322637"/>
          <a:ext cx="4113213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Gross Alpha is excess earnings (without regard for investment expenses) above the earnings of the relevant benchmark index.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0.48294</cdr:x>
      <cdr:y>0.66677</cdr:y>
    </cdr:from>
    <cdr:to>
      <cdr:x>1</cdr:x>
      <cdr:y>0.8085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41750" y="3475037"/>
          <a:ext cx="4113213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Gross Alpha is excess earnings (without regard for investment expenses) above the earnings of the relevant benchmark index.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8D13E72-120A-454F-BF12-429EB629B2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8236135-BEAA-4666-9F2B-3DC22686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FY17</a:t>
            </a:r>
          </a:p>
          <a:p>
            <a:r>
              <a:rPr lang="en-US" dirty="0"/>
              <a:t>NAV</a:t>
            </a:r>
            <a:r>
              <a:rPr lang="en-US" baseline="0" dirty="0"/>
              <a:t> 	  $50,264M</a:t>
            </a:r>
          </a:p>
          <a:p>
            <a:r>
              <a:rPr lang="en-US" baseline="0" dirty="0"/>
              <a:t>Gross Exposure $67,697M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6135-BEAA-4666-9F2B-3DC226863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6135-BEAA-4666-9F2B-3DC226863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2774455"/>
            <a:ext cx="9144000" cy="14630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843547"/>
            <a:ext cx="3657600" cy="304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="1"/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10" y="451250"/>
            <a:ext cx="153378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5169043"/>
            <a:ext cx="3657600" cy="5486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400" b="1" baseline="0"/>
            </a:lvl1pPr>
          </a:lstStyle>
          <a:p>
            <a:pPr lvl="0"/>
            <a:r>
              <a:rPr lang="en-US" dirty="0"/>
              <a:t>Enter Name,</a:t>
            </a:r>
          </a:p>
          <a:p>
            <a:pPr lvl="0"/>
            <a:r>
              <a:rPr lang="en-US" dirty="0"/>
              <a:t> Title of Person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286000" y="21269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COMMONWEALTH OF PENNSYLVANIA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PUBLIC SCHOOL EMPLOYEES’ RETIREMENT SYSTEM</a:t>
            </a:r>
          </a:p>
        </p:txBody>
      </p:sp>
    </p:spTree>
    <p:extLst>
      <p:ext uri="{BB962C8B-B14F-4D97-AF65-F5344CB8AC3E}">
        <p14:creationId xmlns:p14="http://schemas.microsoft.com/office/powerpoint/2010/main" val="357703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3 -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6428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5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3 -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1336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9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4 -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1430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4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4 -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6428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8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4 -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1336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0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4 -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6334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6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5 -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1430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5 -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6428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18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5 -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1336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40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5 -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6334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8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6134" y="1020485"/>
            <a:ext cx="7955280" cy="5212080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latin typeface="+mj-lt"/>
              </a:defRPr>
            </a:lvl1pPr>
            <a:lvl2pPr marL="687388" indent="-230188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1031875" indent="-11747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960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5 -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1242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9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6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1430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85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6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6428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82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6-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1336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9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6-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6334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7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6-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1242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88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6-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6240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76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7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1430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8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7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6428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80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7-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1336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1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07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7-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6334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46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7-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1242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93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7-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6240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87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7-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41148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19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8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1430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6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8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6428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53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8-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1336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83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8-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6334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10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8-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1242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57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8-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6240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9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310" y="1355130"/>
            <a:ext cx="3749040" cy="6397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310" y="1994892"/>
            <a:ext cx="374904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286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8675" y="1355130"/>
            <a:ext cx="3749040" cy="6397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675" y="1994892"/>
            <a:ext cx="374904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>
              <a:defRPr lang="en-US" sz="1200" dirty="0" smtClean="0">
                <a:solidFill>
                  <a:schemeClr val="tx1"/>
                </a:solidFill>
                <a:latin typeface="+mj-lt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7013" lvl="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227013" lvl="1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3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8-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41148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38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8-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46146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58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9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1430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9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9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6428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46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9-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1336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6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9-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6334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80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9-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1242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13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9-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6240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45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9-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41148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3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9-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46146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6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735" y="1600200"/>
            <a:ext cx="3840480" cy="4525963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45" y="1600200"/>
            <a:ext cx="384048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en-US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lang="en-US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kern="0"/>
              <a:t>Click to edit Master title style</a:t>
            </a:r>
            <a:endParaRPr lang="en-US" kern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84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9-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51054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74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1430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41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6428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46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1336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70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26334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54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1242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88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36240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47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41148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89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46146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44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51054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0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82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0-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56052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6134" y="3117108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36134" y="2623581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134" y="361063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36134" y="410416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6134" y="4597689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36134" y="5091216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736134" y="5584743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7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2 -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454145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454145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947672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7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2 -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947672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4478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9413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4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3 -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640080" y="1143000"/>
            <a:ext cx="8046720" cy="338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6134" y="369405"/>
            <a:ext cx="7942696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48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31520" y="1009485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134" y="1143000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6134" y="1636527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36134" y="2130054"/>
            <a:ext cx="6400800" cy="338328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336" y="6248400"/>
            <a:ext cx="320040" cy="274320"/>
          </a:xfrm>
          <a:solidFill>
            <a:schemeClr val="accent1">
              <a:lumMod val="75000"/>
            </a:schemeClr>
          </a:solidFill>
          <a:ln/>
        </p:spPr>
        <p:txBody>
          <a:bodyPr anchor="ctr"/>
          <a:lstStyle>
            <a:lvl1pPr algn="ctr">
              <a:defRPr sz="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68C541-959A-4DE7-B768-2FB93A8CE9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V="1">
            <a:off x="402336" y="6535388"/>
            <a:ext cx="786384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 userDrawn="1"/>
        </p:nvSpPr>
        <p:spPr bwMode="auto">
          <a:xfrm>
            <a:off x="402336" y="1020485"/>
            <a:ext cx="32004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02336" y="369405"/>
            <a:ext cx="32004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fld id="{A2B96716-B58C-4837-9BD9-52C564ADE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9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71" r:id="rId3"/>
    <p:sldLayoutId id="2147483670" r:id="rId4"/>
    <p:sldLayoutId id="2147483669" r:id="rId5"/>
    <p:sldLayoutId id="2147483672" r:id="rId6"/>
    <p:sldLayoutId id="2147483700" r:id="rId7"/>
    <p:sldLayoutId id="2147483701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63" r:id="rId16"/>
    <p:sldLayoutId id="2147483673" r:id="rId17"/>
    <p:sldLayoutId id="2147483674" r:id="rId18"/>
    <p:sldLayoutId id="2147483675" r:id="rId19"/>
    <p:sldLayoutId id="2147483676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682" r:id="rId51"/>
    <p:sldLayoutId id="2147483683" r:id="rId52"/>
    <p:sldLayoutId id="2147483684" r:id="rId53"/>
    <p:sldLayoutId id="2147483685" r:id="rId54"/>
    <p:sldLayoutId id="2147483686" r:id="rId55"/>
    <p:sldLayoutId id="2147483678" r:id="rId56"/>
    <p:sldLayoutId id="2147483677" r:id="rId57"/>
    <p:sldLayoutId id="2147483679" r:id="rId58"/>
    <p:sldLayoutId id="2147483680" r:id="rId59"/>
    <p:sldLayoutId id="2147483681" r:id="rId6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Investment Expenses Report</a:t>
            </a:r>
            <a:br>
              <a:rPr lang="en-US" dirty="0"/>
            </a:br>
            <a:r>
              <a:rPr lang="en-US" dirty="0"/>
              <a:t>FY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95600" y="5843547"/>
            <a:ext cx="3657600" cy="304800"/>
          </a:xfrm>
        </p:spPr>
        <p:txBody>
          <a:bodyPr/>
          <a:lstStyle/>
          <a:p>
            <a:r>
              <a:rPr lang="en-US" dirty="0"/>
              <a:t>December 7, 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0" y="5257800"/>
            <a:ext cx="4876800" cy="39355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John Kemp, Managing Director, Investment Operations and Risk</a:t>
            </a:r>
          </a:p>
          <a:p>
            <a:r>
              <a:rPr lang="en-US" dirty="0"/>
              <a:t>Jarid Snyder, Intermediate Investment Professional</a:t>
            </a:r>
          </a:p>
        </p:txBody>
      </p:sp>
    </p:spTree>
    <p:extLst>
      <p:ext uri="{BB962C8B-B14F-4D97-AF65-F5344CB8AC3E}">
        <p14:creationId xmlns:p14="http://schemas.microsoft.com/office/powerpoint/2010/main" val="115173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vs Internal</a:t>
            </a:r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914400" y="615759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Amounts in billions of dollars</a:t>
            </a:r>
          </a:p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Calculated based upon monthly average gross exposure, i.e., NAV plus leverage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06018"/>
              </p:ext>
            </p:extLst>
          </p:nvPr>
        </p:nvGraphicFramePr>
        <p:xfrm>
          <a:off x="736600" y="1020763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328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vs Internal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914400" y="615759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Calculated based upon monthly average gross exposure, i.e., NAV plus leverage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517227"/>
              </p:ext>
            </p:extLst>
          </p:nvPr>
        </p:nvGraphicFramePr>
        <p:xfrm>
          <a:off x="736600" y="1020763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328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Gross Alpha</a:t>
            </a:r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914400" y="6157595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Dollar amounts in millions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392479"/>
              </p:ext>
            </p:extLst>
          </p:nvPr>
        </p:nvGraphicFramePr>
        <p:xfrm>
          <a:off x="730250" y="1014413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448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Gross Alpha</a:t>
            </a:r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914400" y="6157595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Dollar amounts in millions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703375"/>
              </p:ext>
            </p:extLst>
          </p:nvPr>
        </p:nvGraphicFramePr>
        <p:xfrm>
          <a:off x="736600" y="1020763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99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Gross Alpha</a:t>
            </a:r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914400" y="6157595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347477"/>
              </p:ext>
            </p:extLst>
          </p:nvPr>
        </p:nvGraphicFramePr>
        <p:xfrm>
          <a:off x="736600" y="1020763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ate Placeholder 2"/>
          <p:cNvSpPr txBox="1">
            <a:spLocks/>
          </p:cNvSpPr>
          <p:nvPr/>
        </p:nvSpPr>
        <p:spPr>
          <a:xfrm>
            <a:off x="914400" y="615759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Calculated based upon quarterly NAV and gross exposure, i.e., NAV plus leverage and undrawn commitments</a:t>
            </a:r>
          </a:p>
        </p:txBody>
      </p:sp>
    </p:spTree>
    <p:extLst>
      <p:ext uri="{BB962C8B-B14F-4D97-AF65-F5344CB8AC3E}">
        <p14:creationId xmlns:p14="http://schemas.microsoft.com/office/powerpoint/2010/main" val="263613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Investment Expenses vs Gross Alpha</a:t>
            </a:r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914400" y="6157595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Dollar amounts in millions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110849" y="4343644"/>
            <a:ext cx="364813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Cumulative Total Over 10 Years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Gross Alpha        		  $9,661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Total Investment Expenses	  $4,780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567574"/>
              </p:ext>
            </p:extLst>
          </p:nvPr>
        </p:nvGraphicFramePr>
        <p:xfrm>
          <a:off x="736971" y="1036637"/>
          <a:ext cx="7954963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843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Total Investment Expenses vs Gross Alpha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271863"/>
              </p:ext>
            </p:extLst>
          </p:nvPr>
        </p:nvGraphicFramePr>
        <p:xfrm>
          <a:off x="723867" y="1050036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438400" y="4267200"/>
            <a:ext cx="63484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		Weighted Average Over 10 Years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			Gross Alpha	       1.57%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			Total Investment Expenses 0.74%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3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Total Investment Expenses vs Gross Alpha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6134" y="1009485"/>
            <a:ext cx="7955280" cy="5212080"/>
          </a:xfrm>
        </p:spPr>
        <p:txBody>
          <a:bodyPr/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$4.70 Gross Alpha vs $1 Total Investment Expenses for FY 2017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$2.02 of Gross Alpha vs $1 of Total Investment Expenses for 10 YR AVG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751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Class Summary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914400" y="6157595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Amounts in millions of dollars, may not sum due to rounding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901031" y="1516856"/>
          <a:ext cx="5626100" cy="4219575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34552265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71892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198691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946154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81202981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INVESTMENT EXPENSES BY ASSET CLASS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573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 2014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 2015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 2016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 2017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3022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External Management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472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319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U.S. Equities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103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Non-U.S. Equities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18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24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24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25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0998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Master Limited Partnerships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11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8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9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42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Fixed Income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82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84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82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109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42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Commodities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11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8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6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10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400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Real Estate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74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69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52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51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6732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Private Equity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117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102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99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103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751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Absolute Return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141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117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102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123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082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Risk Parity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6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18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23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101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External Management 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463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432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396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455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87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871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Internal Management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9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10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13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058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14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10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    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758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270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Total Investment Expenses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482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455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416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     474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985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895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External Gross Exposure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40,642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39,934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36,709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$       37,778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2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11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of Internal and Other Expenses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561270"/>
              </p:ext>
            </p:extLst>
          </p:nvPr>
        </p:nvGraphicFramePr>
        <p:xfrm>
          <a:off x="736600" y="1994378"/>
          <a:ext cx="7954962" cy="3264532"/>
        </p:xfrm>
        <a:graphic>
          <a:graphicData uri="http://schemas.openxmlformats.org/drawingml/2006/table">
            <a:tbl>
              <a:tblPr/>
              <a:tblGrid>
                <a:gridCol w="615924">
                  <a:extLst>
                    <a:ext uri="{9D8B030D-6E8A-4147-A177-3AD203B41FA5}">
                      <a16:colId xmlns:a16="http://schemas.microsoft.com/office/drawing/2014/main" val="2577390042"/>
                    </a:ext>
                  </a:extLst>
                </a:gridCol>
                <a:gridCol w="2238146">
                  <a:extLst>
                    <a:ext uri="{9D8B030D-6E8A-4147-A177-3AD203B41FA5}">
                      <a16:colId xmlns:a16="http://schemas.microsoft.com/office/drawing/2014/main" val="2695686899"/>
                    </a:ext>
                  </a:extLst>
                </a:gridCol>
                <a:gridCol w="867499">
                  <a:extLst>
                    <a:ext uri="{9D8B030D-6E8A-4147-A177-3AD203B41FA5}">
                      <a16:colId xmlns:a16="http://schemas.microsoft.com/office/drawing/2014/main" val="3748102322"/>
                    </a:ext>
                  </a:extLst>
                </a:gridCol>
                <a:gridCol w="104100">
                  <a:extLst>
                    <a:ext uri="{9D8B030D-6E8A-4147-A177-3AD203B41FA5}">
                      <a16:colId xmlns:a16="http://schemas.microsoft.com/office/drawing/2014/main" val="3608182566"/>
                    </a:ext>
                  </a:extLst>
                </a:gridCol>
                <a:gridCol w="555199">
                  <a:extLst>
                    <a:ext uri="{9D8B030D-6E8A-4147-A177-3AD203B41FA5}">
                      <a16:colId xmlns:a16="http://schemas.microsoft.com/office/drawing/2014/main" val="1085909517"/>
                    </a:ext>
                  </a:extLst>
                </a:gridCol>
                <a:gridCol w="2238146">
                  <a:extLst>
                    <a:ext uri="{9D8B030D-6E8A-4147-A177-3AD203B41FA5}">
                      <a16:colId xmlns:a16="http://schemas.microsoft.com/office/drawing/2014/main" val="3793044512"/>
                    </a:ext>
                  </a:extLst>
                </a:gridCol>
                <a:gridCol w="1335948">
                  <a:extLst>
                    <a:ext uri="{9D8B030D-6E8A-4147-A177-3AD203B41FA5}">
                      <a16:colId xmlns:a16="http://schemas.microsoft.com/office/drawing/2014/main" val="1166783342"/>
                    </a:ext>
                  </a:extLst>
                </a:gridCol>
              </a:tblGrid>
              <a:tr h="24245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 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35880"/>
                  </a:ext>
                </a:extLst>
              </a:tr>
              <a:tr h="2424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Other 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Internal Management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592728"/>
                  </a:ext>
                </a:extLst>
              </a:tr>
              <a:tr h="1905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Investment Consultants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Staff Compensation (salary and benefits)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$7,379,000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8175"/>
                  </a:ext>
                </a:extLst>
              </a:tr>
              <a:tr h="18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Aksia, LLC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$700,000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53035"/>
                  </a:ext>
                </a:extLst>
              </a:tr>
              <a:tr h="190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Courtland Partners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$71,250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Specialized Service Providers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93344"/>
                  </a:ext>
                </a:extLst>
              </a:tr>
              <a:tr h="18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CP Cogent Securities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$167,537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BlackRock Solutions (Risk)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$604,582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94683"/>
                  </a:ext>
                </a:extLst>
              </a:tr>
              <a:tr h="18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STP Investment Services (ABOR)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$651,904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Cornerstone Macro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91140"/>
                  </a:ext>
                </a:extLst>
              </a:tr>
              <a:tr h="18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Glass Lewis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$178,681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Misc Service Providers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$81,174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66861"/>
                  </a:ext>
                </a:extLst>
              </a:tr>
              <a:tr h="18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Aon</a:t>
                      </a:r>
                      <a:r>
                        <a:rPr lang="en-US" sz="1000" b="0" i="0" u="none" strike="noStrike" baseline="0" dirty="0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 Hewitt</a:t>
                      </a:r>
                      <a:endParaRPr lang="en-US" sz="1000" b="0" i="0" u="none" strike="noStrike" dirty="0">
                        <a:solidFill>
                          <a:srgbClr val="36609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$694,738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06078"/>
                  </a:ext>
                </a:extLst>
              </a:tr>
              <a:tr h="18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Portfolio Advisors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$1,200,000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62442"/>
                  </a:ext>
                </a:extLst>
              </a:tr>
              <a:tr h="190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Misc Consultants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$729,101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Overhead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$2,393,414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01653"/>
                  </a:ext>
                </a:extLst>
              </a:tr>
              <a:tr h="18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2182"/>
                  </a:ext>
                </a:extLst>
              </a:tr>
              <a:tr h="1905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Misc. Legal Service Providers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$90,867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GASB 68 Pension Expense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$1,195,113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374471"/>
                  </a:ext>
                </a:extLst>
              </a:tr>
              <a:tr h="18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39772"/>
                  </a:ext>
                </a:extLst>
              </a:tr>
              <a:tr h="1905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BNY Mellon (Custody)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$2,475,686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Miscellaneous 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$1,059,189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05378"/>
                  </a:ext>
                </a:extLst>
              </a:tr>
              <a:tr h="18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227219"/>
                  </a:ext>
                </a:extLst>
              </a:tr>
              <a:tr h="1905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Total Other Expense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$6,959,764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Total Internal Management 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$12,787,472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78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40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Creation of Staff-level Fee Committee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Chair: Tom Bauer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Re-negotiated fee terms with 7 different managers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Covered 12 portfolios, total of $3.1 Billion AUM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Staff-level Fee Policy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Auditor General Performance Audit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“PSERS’ management of investment expenses within its asset allocation strategy/policy appears standard however woefully unfair to the taxpayers. PSERS should take a leadership role in the public pension sector by continuing to improve its reporting of investment expenses and fund performance.”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Transition to more internal management where prudent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Requiring ILPA template since May 2016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Additional disclosures (gross and net returns, longer time spans)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“PSERS failed to document its investment manager fee negotiations and lacked adequate written procedures for monitoring manager performance.”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“Adequate procedures” but developing more robust documentation of negotiations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Act 5 Legislation created a 5-person Investment Review Committee </a:t>
            </a: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2017 Events</a:t>
            </a:r>
          </a:p>
        </p:txBody>
      </p:sp>
    </p:spTree>
    <p:extLst>
      <p:ext uri="{BB962C8B-B14F-4D97-AF65-F5344CB8AC3E}">
        <p14:creationId xmlns:p14="http://schemas.microsoft.com/office/powerpoint/2010/main" val="331556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Board Discretion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Investment Consultants Excluding STP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Investment Office Discretion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Specialized Service Providers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Technology Providers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Other Discretion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Misc. Legal Service Providers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STP Investment Services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BNY Mellon Custody Fee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Investment Office Overhead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Shared Discretion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Staff Compensation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of Internal and Other Expenses</a:t>
            </a:r>
          </a:p>
        </p:txBody>
      </p:sp>
    </p:spTree>
    <p:extLst>
      <p:ext uri="{BB962C8B-B14F-4D97-AF65-F5344CB8AC3E}">
        <p14:creationId xmlns:p14="http://schemas.microsoft.com/office/powerpoint/2010/main" val="187794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Add staff to bolster and backstop internal management</a:t>
            </a:r>
          </a:p>
          <a:p>
            <a:pPr lvl="0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For external managers in public markets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Reduce the base fee and create better alignment of interests by moving to a lower base fee coupled with a profit share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Enter into arrangements for netting of profit shares for managers with multiple PSERS mandates</a:t>
            </a:r>
          </a:p>
          <a:p>
            <a:pPr lvl="0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For external managers in private markets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Continue to grow co-investments (lower fee and profit share)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Move away from paying on commitment and towards paying on invested capital on private credit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Continue to push managers to adopt ILPA template</a:t>
            </a:r>
          </a:p>
          <a:p>
            <a:pPr lvl="0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CAVEAT: Ability to negotiate fees downward depends upon supply and demand of a manager’s services: 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High demand and/or low supply gives PSERS limited negotiating leverage</a:t>
            </a: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2018 Investment Expense Initiatives</a:t>
            </a:r>
          </a:p>
        </p:txBody>
      </p:sp>
    </p:spTree>
    <p:extLst>
      <p:ext uri="{BB962C8B-B14F-4D97-AF65-F5344CB8AC3E}">
        <p14:creationId xmlns:p14="http://schemas.microsoft.com/office/powerpoint/2010/main" val="353151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Internal Management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Utilize where we have the internal capability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Utilize where passive management is the optimal strategy for that asset class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Internal PMs benefit from having External Managers</a:t>
            </a:r>
          </a:p>
          <a:p>
            <a:pPr marL="342900" indent="-342900"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External Management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Seek to manage Base Fee lower as % of AUM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Accept that Profit Shares will be highly variable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Accept that Profit Shares will increase when Alpha increases</a:t>
            </a:r>
          </a:p>
          <a:p>
            <a:pPr marL="342900" indent="-342900"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Benefits vs Costs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Over the past 10 years we realized a 100% return on each dollar spent in investment expenses ($2.02/1 – 1)</a:t>
            </a:r>
          </a:p>
          <a:p>
            <a:pPr marL="342900" indent="-342900"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09606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Key Takeaways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6134" y="1009485"/>
            <a:ext cx="7955280" cy="5212080"/>
          </a:xfrm>
        </p:spPr>
        <p:txBody>
          <a:bodyPr/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$4.70 Gross Alpha vs $1 Total Investment Expenses for FY 2017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$2.02 of Gross Alpha vs $1 of Total Investment Expenses for 10 YR AVG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599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Investment Expenses Report</a:t>
            </a:r>
            <a:br>
              <a:rPr lang="en-US" dirty="0"/>
            </a:br>
            <a:r>
              <a:rPr lang="en-US" dirty="0"/>
              <a:t>FY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95600" y="5843547"/>
            <a:ext cx="3657600" cy="304800"/>
          </a:xfrm>
        </p:spPr>
        <p:txBody>
          <a:bodyPr/>
          <a:lstStyle/>
          <a:p>
            <a:r>
              <a:rPr lang="en-US" dirty="0"/>
              <a:t>December 7, 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0" y="5257800"/>
            <a:ext cx="4876800" cy="39355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John Kemp, Managing Director, Investment Operations and Risk</a:t>
            </a:r>
          </a:p>
          <a:p>
            <a:r>
              <a:rPr lang="en-US" dirty="0"/>
              <a:t>Jarid Snyder, Intermediate Investment Professional</a:t>
            </a:r>
          </a:p>
        </p:txBody>
      </p:sp>
    </p:spTree>
    <p:extLst>
      <p:ext uri="{BB962C8B-B14F-4D97-AF65-F5344CB8AC3E}">
        <p14:creationId xmlns:p14="http://schemas.microsoft.com/office/powerpoint/2010/main" val="77836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How PSERS defines Total Investment Expenses</a:t>
            </a:r>
          </a:p>
          <a:p>
            <a:pPr marL="457200" lvl="1" indent="0">
              <a:buClr>
                <a:srgbClr val="4F81BD">
                  <a:lumMod val="75000"/>
                </a:srgbClr>
              </a:buClr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Clr>
                <a:srgbClr val="4F81BD">
                  <a:lumMod val="75000"/>
                </a:srgbClr>
              </a:buClr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External Manager Expenses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Public Markets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Base Fees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Profit Share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Private Markets (i.e., Limited Partnership structures)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Base Fees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Profit Share (where separately reported by manager)</a:t>
            </a:r>
          </a:p>
          <a:p>
            <a:pPr marL="457200" lvl="1" indent="0">
              <a:buClr>
                <a:srgbClr val="4F81BD">
                  <a:lumMod val="75000"/>
                </a:srgbClr>
              </a:buClr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+  Internal Management Expenses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Compensation and Benefits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Technology Services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Miscellaneous Service Providers</a:t>
            </a:r>
          </a:p>
          <a:p>
            <a:pPr marL="457200" lvl="1" indent="0">
              <a:buClr>
                <a:srgbClr val="4F81BD">
                  <a:lumMod val="75000"/>
                </a:srgbClr>
              </a:buClr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+  Other Expenses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Consultants (e.g., Aon Hewitt, Portfolio Advisors, Courtland, Aksia)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Legal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Overhead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Total Investment Expenses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1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Investment Expenses	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914400" y="6157595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Amounts in millions of dollars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831504"/>
              </p:ext>
            </p:extLst>
          </p:nvPr>
        </p:nvGraphicFramePr>
        <p:xfrm>
          <a:off x="736600" y="1020763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1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Total Investment Expenses	</a:t>
            </a:r>
            <a:endParaRPr lang="en-US" dirty="0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914400" y="615759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Calculated based upon quarterly NAV and gross exposure, i.e., NAV plus leverage and undrawn commitments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991805"/>
              </p:ext>
            </p:extLst>
          </p:nvPr>
        </p:nvGraphicFramePr>
        <p:xfrm>
          <a:off x="736600" y="1020763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757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4F81BD">
                  <a:lumMod val="75000"/>
                </a:srgbClr>
              </a:buClr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Peer to peer comparisons are not “apple to apple”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 uniform reporting convention exists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 uniform analysis framework exists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 guidance from GASB, GIPS, GFOA, etc.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Public Pension Funds can and do report and disclose differently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PSERS’ Framework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rgbClr val="4F81BD">
                    <a:lumMod val="75000"/>
                  </a:srgbClr>
                </a:solidFill>
              </a:rPr>
              <a:t>Do the benefits justify the costs?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srgbClr val="4F81BD">
                    <a:lumMod val="75000"/>
                  </a:srgbClr>
                </a:solidFill>
              </a:rPr>
              <a:t>Evaluate the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</a:rPr>
              <a:t>outperformance (Alpha) 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</a:rPr>
              <a:t>we earned over Board-approved policy benchmarks against the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</a:rPr>
              <a:t>investment expenses we paid</a:t>
            </a: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Expense Analysis Challenge</a:t>
            </a:r>
          </a:p>
        </p:txBody>
      </p:sp>
    </p:spTree>
    <p:extLst>
      <p:ext uri="{BB962C8B-B14F-4D97-AF65-F5344CB8AC3E}">
        <p14:creationId xmlns:p14="http://schemas.microsoft.com/office/powerpoint/2010/main" val="396196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Expenses Breakdown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914400" y="6157595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Amounts in millions of dollars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334147"/>
              </p:ext>
            </p:extLst>
          </p:nvPr>
        </p:nvGraphicFramePr>
        <p:xfrm>
          <a:off x="736600" y="1020763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7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Expenses Breakdown</a:t>
            </a: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914400" y="615759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Calculated based upon quarterly NAV and gross exposure, i.e., NAV plus leverage and undrawn commitments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494204"/>
              </p:ext>
            </p:extLst>
          </p:nvPr>
        </p:nvGraphicFramePr>
        <p:xfrm>
          <a:off x="736600" y="1020763"/>
          <a:ext cx="7954963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044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8C541-959A-4DE7-B768-2FB93A8CE91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Why use External Managers?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752600" y="1009485"/>
          <a:ext cx="6481763" cy="294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6047533" y="1890900"/>
            <a:ext cx="398987" cy="24155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ight Arrow 8"/>
          <p:cNvSpPr/>
          <p:nvPr/>
        </p:nvSpPr>
        <p:spPr>
          <a:xfrm>
            <a:off x="3610506" y="1860421"/>
            <a:ext cx="398987" cy="24155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0" name="Content Placeholder 2"/>
          <p:cNvGraphicFramePr>
            <a:graphicFrameLocks/>
          </p:cNvGraphicFramePr>
          <p:nvPr>
            <p:extLst/>
          </p:nvPr>
        </p:nvGraphicFramePr>
        <p:xfrm>
          <a:off x="749189" y="3810000"/>
          <a:ext cx="795496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9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Features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Very Low Expenses</a:t>
                      </a:r>
                    </a:p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Low or Zero Alpha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Very Low Expenses</a:t>
                      </a:r>
                    </a:p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Attractive Alpha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Higher Expenses</a:t>
                      </a:r>
                    </a:p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Attractive Alpha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Examples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 Public Equity</a:t>
                      </a:r>
                    </a:p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Gold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US Core Fixed Income</a:t>
                      </a:r>
                    </a:p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LIBOR Plus Fund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Private Equity</a:t>
                      </a:r>
                    </a:p>
                    <a:p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Absolute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Return</a:t>
                      </a:r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59716" y="251460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8563" y="251460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251460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7533" y="1592725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312" y="158610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285066814"/>
      </p:ext>
    </p:extLst>
  </p:cSld>
  <p:clrMapOvr>
    <a:masterClrMapping/>
  </p:clrMapOvr>
</p:sld>
</file>

<file path=ppt/theme/theme1.xml><?xml version="1.0" encoding="utf-8"?>
<a:theme xmlns:a="http://schemas.openxmlformats.org/drawingml/2006/main" name="DRAFT Investment Expenses Report FY15-16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DRAFT Investment Expenses Report FY15-16 v2</Template>
  <TotalTime>18506</TotalTime>
  <Words>1380</Words>
  <Application>Microsoft Office PowerPoint</Application>
  <PresentationFormat>On-screen Show (4:3)</PresentationFormat>
  <Paragraphs>387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Wingdings</vt:lpstr>
      <vt:lpstr>DRAFT Investment Expenses Report FY15-16 v2</vt:lpstr>
      <vt:lpstr>Investment Expenses Report FY 2017</vt:lpstr>
      <vt:lpstr>2017 Events</vt:lpstr>
      <vt:lpstr>Total Investment Expenses </vt:lpstr>
      <vt:lpstr>Total Investment Expenses </vt:lpstr>
      <vt:lpstr>Total Investment Expenses </vt:lpstr>
      <vt:lpstr>The Expense Analysis Challenge</vt:lpstr>
      <vt:lpstr>Total Expenses Breakdown</vt:lpstr>
      <vt:lpstr>Total Expenses Breakdown</vt:lpstr>
      <vt:lpstr>Why use External Managers?</vt:lpstr>
      <vt:lpstr>External vs Internal</vt:lpstr>
      <vt:lpstr>External vs Internal</vt:lpstr>
      <vt:lpstr>Total Gross Alpha</vt:lpstr>
      <vt:lpstr>Total Gross Alpha</vt:lpstr>
      <vt:lpstr>Total Gross Alpha</vt:lpstr>
      <vt:lpstr>Total Investment Expenses vs Gross Alpha</vt:lpstr>
      <vt:lpstr>Total Investment Expenses vs Gross Alpha</vt:lpstr>
      <vt:lpstr>Total Investment Expenses vs Gross Alpha</vt:lpstr>
      <vt:lpstr>Asset Class Summary</vt:lpstr>
      <vt:lpstr>Breakdown of Internal and Other Expenses</vt:lpstr>
      <vt:lpstr>Breakdown of Internal and Other Expenses</vt:lpstr>
      <vt:lpstr>2018 Investment Expense Initiatives</vt:lpstr>
      <vt:lpstr>Key Takeaways</vt:lpstr>
      <vt:lpstr>Key Takeaways</vt:lpstr>
      <vt:lpstr>Investment Expenses Report FY 2017</vt:lpstr>
    </vt:vector>
  </TitlesOfParts>
  <Company>PSERS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Expenses Report FY 2015-2016</dc:title>
  <dc:creator>Snyder, Jarid</dc:creator>
  <cp:lastModifiedBy>Kemp, John</cp:lastModifiedBy>
  <cp:revision>340</cp:revision>
  <cp:lastPrinted>2017-11-06T17:48:57Z</cp:lastPrinted>
  <dcterms:created xsi:type="dcterms:W3CDTF">2016-08-19T12:26:04Z</dcterms:created>
  <dcterms:modified xsi:type="dcterms:W3CDTF">2018-06-19T15:31:08Z</dcterms:modified>
</cp:coreProperties>
</file>